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9" r:id="rId3"/>
    <p:sldId id="268" r:id="rId4"/>
    <p:sldId id="273" r:id="rId5"/>
    <p:sldId id="270" r:id="rId6"/>
    <p:sldId id="259" r:id="rId7"/>
    <p:sldId id="262" r:id="rId8"/>
    <p:sldId id="263" r:id="rId9"/>
    <p:sldId id="265" r:id="rId10"/>
    <p:sldId id="266" r:id="rId11"/>
    <p:sldId id="264" r:id="rId12"/>
    <p:sldId id="267" r:id="rId13"/>
    <p:sldId id="274" r:id="rId14"/>
    <p:sldId id="271" r:id="rId15"/>
    <p:sldId id="257" r:id="rId16"/>
    <p:sldId id="272" r:id="rId17"/>
    <p:sldId id="258" r:id="rId18"/>
    <p:sldId id="261" r:id="rId19"/>
    <p:sldId id="277" r:id="rId20"/>
    <p:sldId id="278" r:id="rId21"/>
    <p:sldId id="276" r:id="rId22"/>
    <p:sldId id="281" r:id="rId23"/>
    <p:sldId id="280" r:id="rId24"/>
    <p:sldId id="279" r:id="rId25"/>
    <p:sldId id="260" r:id="rId26"/>
    <p:sldId id="275" r:id="rId27"/>
    <p:sldId id="282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32" autoAdjust="0"/>
    <p:restoredTop sz="94660"/>
  </p:normalViewPr>
  <p:slideViewPr>
    <p:cSldViewPr snapToGrid="0">
      <p:cViewPr varScale="1">
        <p:scale>
          <a:sx n="70" d="100"/>
          <a:sy n="70" d="100"/>
        </p:scale>
        <p:origin x="420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36A251E-587C-4974-A9A2-60C7063C2B04}" type="doc">
      <dgm:prSet loTypeId="urn:microsoft.com/office/officeart/2005/8/layout/chart3" loCatId="cycle" qsTypeId="urn:microsoft.com/office/officeart/2005/8/quickstyle/simple5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9BC220E2-FDB6-4E10-8B58-633D5F2AFF1E}">
      <dgm:prSet/>
      <dgm:spPr/>
      <dgm:t>
        <a:bodyPr/>
        <a:lstStyle/>
        <a:p>
          <a:r>
            <a:rPr lang="en-US"/>
            <a:t>High entropy</a:t>
          </a:r>
        </a:p>
      </dgm:t>
    </dgm:pt>
    <dgm:pt modelId="{933F1F28-F226-4F03-A4B8-F688C4B9C986}" type="parTrans" cxnId="{85381504-14CD-48D2-8384-EAB7CDC3E3AC}">
      <dgm:prSet/>
      <dgm:spPr/>
      <dgm:t>
        <a:bodyPr/>
        <a:lstStyle/>
        <a:p>
          <a:endParaRPr lang="en-US"/>
        </a:p>
      </dgm:t>
    </dgm:pt>
    <dgm:pt modelId="{4B8C52D5-DCCF-4594-A037-BF515F600719}" type="sibTrans" cxnId="{85381504-14CD-48D2-8384-EAB7CDC3E3AC}">
      <dgm:prSet/>
      <dgm:spPr/>
      <dgm:t>
        <a:bodyPr/>
        <a:lstStyle/>
        <a:p>
          <a:endParaRPr lang="en-US"/>
        </a:p>
      </dgm:t>
    </dgm:pt>
    <dgm:pt modelId="{4EC856D7-9242-417C-99D1-C211B3DEC3A9}">
      <dgm:prSet/>
      <dgm:spPr/>
      <dgm:t>
        <a:bodyPr/>
        <a:lstStyle/>
        <a:p>
          <a:r>
            <a:rPr lang="en-US"/>
            <a:t>Concise</a:t>
          </a:r>
        </a:p>
      </dgm:t>
    </dgm:pt>
    <dgm:pt modelId="{CBA18D92-CFC1-44D6-8D4E-C786A1CCD756}" type="parTrans" cxnId="{9BD9E56E-75F0-4165-8262-5F07AB5FC518}">
      <dgm:prSet/>
      <dgm:spPr/>
      <dgm:t>
        <a:bodyPr/>
        <a:lstStyle/>
        <a:p>
          <a:endParaRPr lang="en-US"/>
        </a:p>
      </dgm:t>
    </dgm:pt>
    <dgm:pt modelId="{1DB2BA28-6830-4AF8-A681-D61397217815}" type="sibTrans" cxnId="{9BD9E56E-75F0-4165-8262-5F07AB5FC518}">
      <dgm:prSet/>
      <dgm:spPr/>
      <dgm:t>
        <a:bodyPr/>
        <a:lstStyle/>
        <a:p>
          <a:endParaRPr lang="en-US"/>
        </a:p>
      </dgm:t>
    </dgm:pt>
    <dgm:pt modelId="{B14263BB-50C7-4A89-8D9F-52F75DAF53D3}">
      <dgm:prSet/>
      <dgm:spPr/>
      <dgm:t>
        <a:bodyPr/>
        <a:lstStyle/>
        <a:p>
          <a:r>
            <a:rPr lang="en-US"/>
            <a:t>Minimalistic</a:t>
          </a:r>
        </a:p>
      </dgm:t>
    </dgm:pt>
    <dgm:pt modelId="{BAB1076B-3D13-4434-A093-C71C83B75738}" type="parTrans" cxnId="{BD4876B2-1CC2-4B12-BF42-C6F01ECC4C7B}">
      <dgm:prSet/>
      <dgm:spPr/>
      <dgm:t>
        <a:bodyPr/>
        <a:lstStyle/>
        <a:p>
          <a:endParaRPr lang="en-US"/>
        </a:p>
      </dgm:t>
    </dgm:pt>
    <dgm:pt modelId="{521FB648-751C-4CA0-8273-903822B980CE}" type="sibTrans" cxnId="{BD4876B2-1CC2-4B12-BF42-C6F01ECC4C7B}">
      <dgm:prSet/>
      <dgm:spPr/>
      <dgm:t>
        <a:bodyPr/>
        <a:lstStyle/>
        <a:p>
          <a:endParaRPr lang="en-US"/>
        </a:p>
      </dgm:t>
    </dgm:pt>
    <dgm:pt modelId="{E29AD0C4-5E72-4EC4-8074-D2ED93330E8B}">
      <dgm:prSet/>
      <dgm:spPr/>
      <dgm:t>
        <a:bodyPr/>
        <a:lstStyle/>
        <a:p>
          <a:r>
            <a:rPr lang="en-US"/>
            <a:t>Readable</a:t>
          </a:r>
        </a:p>
      </dgm:t>
    </dgm:pt>
    <dgm:pt modelId="{249F313E-54AA-4EC4-ABCB-845E2C18E4B6}" type="parTrans" cxnId="{9547B33E-3225-482B-A68F-2E98D62E49A4}">
      <dgm:prSet/>
      <dgm:spPr/>
      <dgm:t>
        <a:bodyPr/>
        <a:lstStyle/>
        <a:p>
          <a:endParaRPr lang="en-US"/>
        </a:p>
      </dgm:t>
    </dgm:pt>
    <dgm:pt modelId="{3F4C8935-1AB4-4DDB-91D0-56F818160C3F}" type="sibTrans" cxnId="{9547B33E-3225-482B-A68F-2E98D62E49A4}">
      <dgm:prSet/>
      <dgm:spPr/>
      <dgm:t>
        <a:bodyPr/>
        <a:lstStyle/>
        <a:p>
          <a:endParaRPr lang="en-US"/>
        </a:p>
      </dgm:t>
    </dgm:pt>
    <dgm:pt modelId="{7983F7A4-EE41-4ADB-9AD2-0B47C33CCD22}">
      <dgm:prSet/>
      <dgm:spPr/>
      <dgm:t>
        <a:bodyPr/>
        <a:lstStyle/>
        <a:p>
          <a:r>
            <a:rPr lang="en-US"/>
            <a:t>“Short and sweet”</a:t>
          </a:r>
        </a:p>
      </dgm:t>
    </dgm:pt>
    <dgm:pt modelId="{C6532B01-1FD2-492A-BE87-A9B9F3D8F388}" type="parTrans" cxnId="{53B09B62-4D8B-4283-9B55-EE9626DC3904}">
      <dgm:prSet/>
      <dgm:spPr/>
      <dgm:t>
        <a:bodyPr/>
        <a:lstStyle/>
        <a:p>
          <a:endParaRPr lang="en-US"/>
        </a:p>
      </dgm:t>
    </dgm:pt>
    <dgm:pt modelId="{E4200B4F-4F0F-4106-8D9F-5F70D855CE17}" type="sibTrans" cxnId="{53B09B62-4D8B-4283-9B55-EE9626DC3904}">
      <dgm:prSet/>
      <dgm:spPr/>
      <dgm:t>
        <a:bodyPr/>
        <a:lstStyle/>
        <a:p>
          <a:endParaRPr lang="en-US"/>
        </a:p>
      </dgm:t>
    </dgm:pt>
    <dgm:pt modelId="{9F44EED9-CA6C-44DE-AF95-44056D53E568}" type="pres">
      <dgm:prSet presAssocID="{336A251E-587C-4974-A9A2-60C7063C2B04}" presName="compositeShape" presStyleCnt="0">
        <dgm:presLayoutVars>
          <dgm:chMax val="7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FB5B3B2-4EFF-4E45-A1C1-4603ACE6D30E}" type="pres">
      <dgm:prSet presAssocID="{336A251E-587C-4974-A9A2-60C7063C2B04}" presName="wedge1" presStyleLbl="node1" presStyleIdx="0" presStyleCnt="5" custLinFactNeighborX="-3516" custLinFactNeighborY="5928"/>
      <dgm:spPr/>
      <dgm:t>
        <a:bodyPr/>
        <a:lstStyle/>
        <a:p>
          <a:endParaRPr lang="en-US"/>
        </a:p>
      </dgm:t>
    </dgm:pt>
    <dgm:pt modelId="{10D87CDB-71A2-4476-B76C-D1135457BFC5}" type="pres">
      <dgm:prSet presAssocID="{336A251E-587C-4974-A9A2-60C7063C2B04}" presName="wedge1Tx" presStyleLbl="node1" presStyleIdx="0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A3DC391-7C0B-4DB4-B279-B0AF4AB235E9}" type="pres">
      <dgm:prSet presAssocID="{336A251E-587C-4974-A9A2-60C7063C2B04}" presName="wedge2" presStyleLbl="node1" presStyleIdx="1" presStyleCnt="5"/>
      <dgm:spPr/>
      <dgm:t>
        <a:bodyPr/>
        <a:lstStyle/>
        <a:p>
          <a:endParaRPr lang="en-US"/>
        </a:p>
      </dgm:t>
    </dgm:pt>
    <dgm:pt modelId="{F92F5BDC-D2B1-4AD9-8727-751ADCAB93FD}" type="pres">
      <dgm:prSet presAssocID="{336A251E-587C-4974-A9A2-60C7063C2B04}" presName="wedge2Tx" presStyleLbl="node1" presStyleIdx="1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22703D9-814D-4A28-A5F8-DCA49F9D8EB3}" type="pres">
      <dgm:prSet presAssocID="{336A251E-587C-4974-A9A2-60C7063C2B04}" presName="wedge3" presStyleLbl="node1" presStyleIdx="2" presStyleCnt="5"/>
      <dgm:spPr/>
      <dgm:t>
        <a:bodyPr/>
        <a:lstStyle/>
        <a:p>
          <a:endParaRPr lang="en-US"/>
        </a:p>
      </dgm:t>
    </dgm:pt>
    <dgm:pt modelId="{DAF1933D-FD62-4C8A-8505-44BADED02EBE}" type="pres">
      <dgm:prSet presAssocID="{336A251E-587C-4974-A9A2-60C7063C2B04}" presName="wedge3Tx" presStyleLbl="node1" presStyleIdx="2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5B671E9-F491-4555-AFD3-EEB0F54F547D}" type="pres">
      <dgm:prSet presAssocID="{336A251E-587C-4974-A9A2-60C7063C2B04}" presName="wedge4" presStyleLbl="node1" presStyleIdx="3" presStyleCnt="5"/>
      <dgm:spPr/>
      <dgm:t>
        <a:bodyPr/>
        <a:lstStyle/>
        <a:p>
          <a:endParaRPr lang="en-US"/>
        </a:p>
      </dgm:t>
    </dgm:pt>
    <dgm:pt modelId="{7AF50C85-C861-4689-B7C5-C6FD1F5B02BE}" type="pres">
      <dgm:prSet presAssocID="{336A251E-587C-4974-A9A2-60C7063C2B04}" presName="wedge4Tx" presStyleLbl="node1" presStyleIdx="3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26A4B85-19C1-4C26-A5DB-6A03F91631A8}" type="pres">
      <dgm:prSet presAssocID="{336A251E-587C-4974-A9A2-60C7063C2B04}" presName="wedge5" presStyleLbl="node1" presStyleIdx="4" presStyleCnt="5"/>
      <dgm:spPr/>
      <dgm:t>
        <a:bodyPr/>
        <a:lstStyle/>
        <a:p>
          <a:endParaRPr lang="en-US"/>
        </a:p>
      </dgm:t>
    </dgm:pt>
    <dgm:pt modelId="{4B5D93FF-BE36-44FE-9797-49C06D268324}" type="pres">
      <dgm:prSet presAssocID="{336A251E-587C-4974-A9A2-60C7063C2B04}" presName="wedge5Tx" presStyleLbl="node1" presStyleIdx="4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547B33E-3225-482B-A68F-2E98D62E49A4}" srcId="{336A251E-587C-4974-A9A2-60C7063C2B04}" destId="{E29AD0C4-5E72-4EC4-8074-D2ED93330E8B}" srcOrd="3" destOrd="0" parTransId="{249F313E-54AA-4EC4-ABCB-845E2C18E4B6}" sibTransId="{3F4C8935-1AB4-4DDB-91D0-56F818160C3F}"/>
    <dgm:cxn modelId="{53B09B62-4D8B-4283-9B55-EE9626DC3904}" srcId="{336A251E-587C-4974-A9A2-60C7063C2B04}" destId="{7983F7A4-EE41-4ADB-9AD2-0B47C33CCD22}" srcOrd="4" destOrd="0" parTransId="{C6532B01-1FD2-492A-BE87-A9B9F3D8F388}" sibTransId="{E4200B4F-4F0F-4106-8D9F-5F70D855CE17}"/>
    <dgm:cxn modelId="{8128EC36-0DCA-42B8-B9E9-022A49510476}" type="presOf" srcId="{B14263BB-50C7-4A89-8D9F-52F75DAF53D3}" destId="{A22703D9-814D-4A28-A5F8-DCA49F9D8EB3}" srcOrd="0" destOrd="0" presId="urn:microsoft.com/office/officeart/2005/8/layout/chart3"/>
    <dgm:cxn modelId="{BD4876B2-1CC2-4B12-BF42-C6F01ECC4C7B}" srcId="{336A251E-587C-4974-A9A2-60C7063C2B04}" destId="{B14263BB-50C7-4A89-8D9F-52F75DAF53D3}" srcOrd="2" destOrd="0" parTransId="{BAB1076B-3D13-4434-A093-C71C83B75738}" sibTransId="{521FB648-751C-4CA0-8273-903822B980CE}"/>
    <dgm:cxn modelId="{E17E4619-C33D-410A-AC87-A6A170A5F864}" type="presOf" srcId="{336A251E-587C-4974-A9A2-60C7063C2B04}" destId="{9F44EED9-CA6C-44DE-AF95-44056D53E568}" srcOrd="0" destOrd="0" presId="urn:microsoft.com/office/officeart/2005/8/layout/chart3"/>
    <dgm:cxn modelId="{874F03DC-4EF3-48E3-886F-989328744694}" type="presOf" srcId="{E29AD0C4-5E72-4EC4-8074-D2ED93330E8B}" destId="{7AF50C85-C861-4689-B7C5-C6FD1F5B02BE}" srcOrd="1" destOrd="0" presId="urn:microsoft.com/office/officeart/2005/8/layout/chart3"/>
    <dgm:cxn modelId="{9BD9E56E-75F0-4165-8262-5F07AB5FC518}" srcId="{336A251E-587C-4974-A9A2-60C7063C2B04}" destId="{4EC856D7-9242-417C-99D1-C211B3DEC3A9}" srcOrd="1" destOrd="0" parTransId="{CBA18D92-CFC1-44D6-8D4E-C786A1CCD756}" sibTransId="{1DB2BA28-6830-4AF8-A681-D61397217815}"/>
    <dgm:cxn modelId="{CDC95142-4DBE-4D68-BBC6-45218ACB3E8C}" type="presOf" srcId="{9BC220E2-FDB6-4E10-8B58-633D5F2AFF1E}" destId="{8FB5B3B2-4EFF-4E45-A1C1-4603ACE6D30E}" srcOrd="0" destOrd="0" presId="urn:microsoft.com/office/officeart/2005/8/layout/chart3"/>
    <dgm:cxn modelId="{6840CAB6-60F9-419D-BD4B-832FF04EF6C5}" type="presOf" srcId="{7983F7A4-EE41-4ADB-9AD2-0B47C33CCD22}" destId="{4B5D93FF-BE36-44FE-9797-49C06D268324}" srcOrd="1" destOrd="0" presId="urn:microsoft.com/office/officeart/2005/8/layout/chart3"/>
    <dgm:cxn modelId="{5CDA3C5B-3404-41FB-979D-80FBDC942588}" type="presOf" srcId="{B14263BB-50C7-4A89-8D9F-52F75DAF53D3}" destId="{DAF1933D-FD62-4C8A-8505-44BADED02EBE}" srcOrd="1" destOrd="0" presId="urn:microsoft.com/office/officeart/2005/8/layout/chart3"/>
    <dgm:cxn modelId="{85381504-14CD-48D2-8384-EAB7CDC3E3AC}" srcId="{336A251E-587C-4974-A9A2-60C7063C2B04}" destId="{9BC220E2-FDB6-4E10-8B58-633D5F2AFF1E}" srcOrd="0" destOrd="0" parTransId="{933F1F28-F226-4F03-A4B8-F688C4B9C986}" sibTransId="{4B8C52D5-DCCF-4594-A037-BF515F600719}"/>
    <dgm:cxn modelId="{0ABB0108-39CE-4A40-9675-683C80D363FD}" type="presOf" srcId="{7983F7A4-EE41-4ADB-9AD2-0B47C33CCD22}" destId="{826A4B85-19C1-4C26-A5DB-6A03F91631A8}" srcOrd="0" destOrd="0" presId="urn:microsoft.com/office/officeart/2005/8/layout/chart3"/>
    <dgm:cxn modelId="{F6BDD523-1116-4BBD-84EF-8AC514F4ED90}" type="presOf" srcId="{4EC856D7-9242-417C-99D1-C211B3DEC3A9}" destId="{F92F5BDC-D2B1-4AD9-8727-751ADCAB93FD}" srcOrd="1" destOrd="0" presId="urn:microsoft.com/office/officeart/2005/8/layout/chart3"/>
    <dgm:cxn modelId="{473B48A5-683A-44B3-8063-9FFB0707731A}" type="presOf" srcId="{9BC220E2-FDB6-4E10-8B58-633D5F2AFF1E}" destId="{10D87CDB-71A2-4476-B76C-D1135457BFC5}" srcOrd="1" destOrd="0" presId="urn:microsoft.com/office/officeart/2005/8/layout/chart3"/>
    <dgm:cxn modelId="{5435C4F3-ACCB-4D56-9867-743411B92264}" type="presOf" srcId="{4EC856D7-9242-417C-99D1-C211B3DEC3A9}" destId="{2A3DC391-7C0B-4DB4-B279-B0AF4AB235E9}" srcOrd="0" destOrd="0" presId="urn:microsoft.com/office/officeart/2005/8/layout/chart3"/>
    <dgm:cxn modelId="{4D459E07-D9EB-4F4F-88C5-9AFBF67E40D4}" type="presOf" srcId="{E29AD0C4-5E72-4EC4-8074-D2ED93330E8B}" destId="{85B671E9-F491-4555-AFD3-EEB0F54F547D}" srcOrd="0" destOrd="0" presId="urn:microsoft.com/office/officeart/2005/8/layout/chart3"/>
    <dgm:cxn modelId="{43ACA0C0-BB4D-4C3C-B11F-9BEC200200B3}" type="presParOf" srcId="{9F44EED9-CA6C-44DE-AF95-44056D53E568}" destId="{8FB5B3B2-4EFF-4E45-A1C1-4603ACE6D30E}" srcOrd="0" destOrd="0" presId="urn:microsoft.com/office/officeart/2005/8/layout/chart3"/>
    <dgm:cxn modelId="{91885C78-02A1-4288-B732-6046011CD44C}" type="presParOf" srcId="{9F44EED9-CA6C-44DE-AF95-44056D53E568}" destId="{10D87CDB-71A2-4476-B76C-D1135457BFC5}" srcOrd="1" destOrd="0" presId="urn:microsoft.com/office/officeart/2005/8/layout/chart3"/>
    <dgm:cxn modelId="{655B9280-A800-4FB1-B6CD-1670CFD15503}" type="presParOf" srcId="{9F44EED9-CA6C-44DE-AF95-44056D53E568}" destId="{2A3DC391-7C0B-4DB4-B279-B0AF4AB235E9}" srcOrd="2" destOrd="0" presId="urn:microsoft.com/office/officeart/2005/8/layout/chart3"/>
    <dgm:cxn modelId="{B199ABE0-8C33-4CE5-A707-1E9ED6BD134D}" type="presParOf" srcId="{9F44EED9-CA6C-44DE-AF95-44056D53E568}" destId="{F92F5BDC-D2B1-4AD9-8727-751ADCAB93FD}" srcOrd="3" destOrd="0" presId="urn:microsoft.com/office/officeart/2005/8/layout/chart3"/>
    <dgm:cxn modelId="{A70A670D-C07B-457C-AF6A-2C26FAED9F57}" type="presParOf" srcId="{9F44EED9-CA6C-44DE-AF95-44056D53E568}" destId="{A22703D9-814D-4A28-A5F8-DCA49F9D8EB3}" srcOrd="4" destOrd="0" presId="urn:microsoft.com/office/officeart/2005/8/layout/chart3"/>
    <dgm:cxn modelId="{5BCACE02-D808-43A7-AB7A-EB591ECCE759}" type="presParOf" srcId="{9F44EED9-CA6C-44DE-AF95-44056D53E568}" destId="{DAF1933D-FD62-4C8A-8505-44BADED02EBE}" srcOrd="5" destOrd="0" presId="urn:microsoft.com/office/officeart/2005/8/layout/chart3"/>
    <dgm:cxn modelId="{D33F6954-482D-4989-83F9-F7916BAFC4C9}" type="presParOf" srcId="{9F44EED9-CA6C-44DE-AF95-44056D53E568}" destId="{85B671E9-F491-4555-AFD3-EEB0F54F547D}" srcOrd="6" destOrd="0" presId="urn:microsoft.com/office/officeart/2005/8/layout/chart3"/>
    <dgm:cxn modelId="{780E3D95-8A79-4987-AFE7-227FCAD98669}" type="presParOf" srcId="{9F44EED9-CA6C-44DE-AF95-44056D53E568}" destId="{7AF50C85-C861-4689-B7C5-C6FD1F5B02BE}" srcOrd="7" destOrd="0" presId="urn:microsoft.com/office/officeart/2005/8/layout/chart3"/>
    <dgm:cxn modelId="{23962AC3-C470-42D8-B741-B6AD063737B5}" type="presParOf" srcId="{9F44EED9-CA6C-44DE-AF95-44056D53E568}" destId="{826A4B85-19C1-4C26-A5DB-6A03F91631A8}" srcOrd="8" destOrd="0" presId="urn:microsoft.com/office/officeart/2005/8/layout/chart3"/>
    <dgm:cxn modelId="{6DA28598-722A-4857-9BC1-6164B2080201}" type="presParOf" srcId="{9F44EED9-CA6C-44DE-AF95-44056D53E568}" destId="{4B5D93FF-BE36-44FE-9797-49C06D268324}" srcOrd="9" destOrd="0" presId="urn:microsoft.com/office/officeart/2005/8/layout/char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art3">
  <dgm:title val=""/>
  <dgm:desc val=""/>
  <dgm:catLst>
    <dgm:cat type="relationship" pri="27000"/>
    <dgm:cat type="cycle" pri="8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presOf/>
    <dgm:shape xmlns:r="http://schemas.openxmlformats.org/officeDocument/2006/relationships" r:blip="">
      <dgm:adjLst/>
    </dgm:shape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205"/>
          <dgm:constr type="t" for="ch" forName="wedge1Tx" refType="h" fact="0.205"/>
          <dgm:constr type="w" for="ch" forName="wedge1Tx" refType="w" fact="0.59"/>
          <dgm:constr type="h" for="ch" forName="wedge1Tx" refType="h" fact="0.59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52"/>
          <dgm:constr type="t" for="ch" forName="wedge1Tx" refType="h" fact="0.205"/>
          <dgm:constr type="w" for="ch" forName="wedge1Tx" refType="w" fact="0.295"/>
          <dgm:constr type="h" for="ch" forName="wedge1Tx" refType="h" fact="0.59"/>
          <dgm:constr type="l" for="ch" forName="wedge2" refType="w" fact="0.08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wedge2Tx" refType="w" fact="0.2"/>
          <dgm:constr type="t" for="ch" forName="wedge2Tx" refType="h" fact="0.205"/>
          <dgm:constr type="w" for="ch" forName="wedge2Tx" refType="w" fact="0.295"/>
          <dgm:constr type="h" for="ch" forName="wedge2Tx" refType="h" fact="0.59"/>
          <dgm:constr type="primFontSz" for="ch" ptType="node" op="equ"/>
        </dgm:constrLst>
      </dgm:if>
      <dgm:if name="Name3" axis="ch" ptType="node" func="cnt" op="equ" val="3">
        <dgm:choose name="Name4">
          <dgm:if name="Name5" func="var" arg="dir" op="equ" val="norm">
            <dgm:constrLst>
              <dgm:constr type="l" for="ch" forName="wedge1" refType="w" fact="0.1233"/>
              <dgm:constr type="t" for="ch" forName="wedge1" refType="w" fact="0.055"/>
              <dgm:constr type="w" for="ch" forName="wedge1" refType="w" fact="0.84"/>
              <dgm:constr type="h" for="ch" forName="wedge1" refType="h" fact="0.84"/>
              <dgm:constr type="l" for="ch" forName="wedge1Tx" refType="w" fact="0.58"/>
              <dgm:constr type="t" for="ch" forName="wedge1Tx" refType="h" fact="0.21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"/>
              <dgm:constr type="t" for="ch" forName="wedge3Tx" refType="h" fact="0.245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if>
          <dgm:else name="Name6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45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367"/>
              <dgm:constr type="t" for="ch" forName="wedge3" refType="w" fact="0.055"/>
              <dgm:constr type="w" for="ch" forName="wedge3" refType="w" fact="0.84"/>
              <dgm:constr type="h" for="ch" forName="wedge3" refType="h" fact="0.84"/>
              <dgm:constr type="l" for="ch" forName="wedge3Tx" refType="w" fact="0.14"/>
              <dgm:constr type="t" for="ch" forName="wedge3Tx" refType="h" fact="0.21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else>
        </dgm:choose>
      </dgm:if>
      <dgm:if name="Name7" axis="ch" ptType="node" func="cnt" op="equ" val="4">
        <dgm:choose name="Name8">
          <dgm:if name="Name9" func="var" arg="dir" op="equ" val="norm">
            <dgm:constrLst>
              <dgm:constr type="l" for="ch" forName="wedge1" refType="w" fact="0.1154"/>
              <dgm:constr type="t" for="ch" forName="wedge1" refType="w" fact="0.0446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75"/>
              <dgm:constr type="t" for="ch" forName="wedge4Tx" refType="h" fact="0.235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if>
          <dgm:else name="Name10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5"/>
              <dgm:constr type="t" for="ch" forName="wedge1Tx" refType="h" fact="0.235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446"/>
              <dgm:constr type="t" for="ch" forName="wedge4" refType="h" fact="0.0446"/>
              <dgm:constr type="w" for="ch" forName="wedge4" refType="w" fact="0.84"/>
              <dgm:constr type="h" for="ch" forName="wedge4" refType="h" fact="0.84"/>
              <dgm:constr type="l" for="ch" forName="wedge4Tx" refType="w" fact="0.145"/>
              <dgm:constr type="t" for="ch" forName="wedge4Tx" refType="h" fact="0.2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else>
        </dgm:choose>
      </dgm:if>
      <dgm:if name="Name11" axis="ch" ptType="node" func="cnt" op="equ" val="5">
        <dgm:choose name="Name12">
          <dgm:if name="Name13" func="var" arg="dir" op="equ" val="norm">
            <dgm:constrLst>
              <dgm:constr type="l" for="ch" forName="wedge1" refType="w" fact="0.1094"/>
              <dgm:constr type="t" for="ch" forName="wedge1" refType="w" fact="0.0395"/>
              <dgm:constr type="w" for="ch" forName="wedge1" refType="w" fact="0.84"/>
              <dgm:constr type="h" for="ch" forName="wedge1" refType="h" fact="0.84"/>
              <dgm:constr type="l" for="ch" forName="wedge1Tx" refType="w" fact="0.54"/>
              <dgm:constr type="t" for="ch" forName="wedge1Tx" refType="h" fact="0.165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2025"/>
              <dgm:constr type="t" for="ch" forName="wedge5Tx" refType="h" fact="0.208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if>
          <dgm:else name="Name14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"/>
              <dgm:constr type="t" for="ch" forName="wedge1Tx" refType="h" fact="0.208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506"/>
              <dgm:constr type="t" for="ch" forName="wedge5" refType="h" fact="0.0395"/>
              <dgm:constr type="w" for="ch" forName="wedge5" refType="w" fact="0.84"/>
              <dgm:constr type="h" for="ch" forName="wedge5" refType="h" fact="0.84"/>
              <dgm:constr type="l" for="ch" forName="wedge5Tx" refType="w" fact="0.18"/>
              <dgm:constr type="t" for="ch" forName="wedge5Tx" refType="h" fact="0.165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else>
        </dgm:choose>
      </dgm:if>
      <dgm:if name="Name15" axis="ch" ptType="node" func="cnt" op="equ" val="6">
        <dgm:choose name="Name16">
          <dgm:if name="Name17" func="var" arg="dir" op="equ" val="norm">
            <dgm:constrLst>
              <dgm:constr type="l" for="ch" forName="wedge1" refType="w" fact="0.105"/>
              <dgm:constr type="t" for="ch" forName="wedge1" refType="w" fact="0.0367"/>
              <dgm:constr type="w" for="ch" forName="wedge1" refType="w" fact="0.84"/>
              <dgm:constr type="h" for="ch" forName="wedge1" refType="h" fact="0.84"/>
              <dgm:constr type="l" for="ch" forName="wedge1Tx" refType="w" fact="0.534"/>
              <dgm:constr type="t" for="ch" forName="wedge1Tx" refType="h" fact="0.126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246"/>
              <dgm:constr type="t" for="ch" forName="wedge6Tx" refType="h" fact="0.1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if>
          <dgm:else name="Name18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9"/>
              <dgm:constr type="t" for="ch" forName="wedge1Tx" refType="h" fact="0.1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55"/>
              <dgm:constr type="t" for="ch" forName="wedge6" refType="h" fact="0.0367"/>
              <dgm:constr type="w" for="ch" forName="wedge6" refType="w" fact="0.84"/>
              <dgm:constr type="h" for="ch" forName="wedge6" refType="h" fact="0.84"/>
              <dgm:constr type="l" for="ch" forName="wedge6Tx" refType="w" fact="0.221"/>
              <dgm:constr type="t" for="ch" forName="wedge6Tx" refType="h" fact="0.126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else>
        </dgm:choose>
      </dgm:if>
      <dgm:else name="Name19">
        <dgm:choose name="Name20">
          <dgm:if name="Name21" func="var" arg="dir" op="equ" val="norm">
            <dgm:constrLst>
              <dgm:constr type="l" for="ch" forName="wedge1" refType="w" fact="0.1017"/>
              <dgm:constr type="t" for="ch" forName="wedge1" refType="w" fact="0.035"/>
              <dgm:constr type="w" for="ch" forName="wedge1" refType="w" fact="0.84"/>
              <dgm:constr type="h" for="ch" forName="wedge1" refType="h" fact="0.84"/>
              <dgm:constr type="l" for="ch" forName="wedge1Tx" refType="w" fact="0.53"/>
              <dgm:constr type="t" for="ch" forName="wedge1Tx" refType="h" fact="0.115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8"/>
              <dgm:constr type="t" for="ch" forName="wedge7" refType="h" fact="0.08"/>
              <dgm:constr type="w" for="ch" forName="wedge7" refType="w" fact="0.84"/>
              <dgm:constr type="h" for="ch" forName="wedge7" refType="h" fact="0.84"/>
              <dgm:constr type="l" for="ch" forName="wedge7Tx" refType="w" fact="0.262"/>
              <dgm:constr type="t" for="ch" forName="wedge7Tx" refType="h" fact="0.16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if>
          <dgm:else name="Name22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8"/>
              <dgm:constr type="t" for="ch" forName="wedge1Tx" refType="h" fact="0.16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583"/>
              <dgm:constr type="t" for="ch" forName="wedge7" refType="h" fact="0.035"/>
              <dgm:constr type="w" for="ch" forName="wedge7" refType="w" fact="0.84"/>
              <dgm:constr type="h" for="ch" forName="wedge7" refType="h" fact="0.84"/>
              <dgm:constr type="l" for="ch" forName="wedge7Tx" refType="w" fact="0.2403"/>
              <dgm:constr type="t" for="ch" forName="wedge7Tx" refType="h" fact="0.115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else>
        </dgm:choose>
      </dgm:else>
    </dgm:choose>
    <dgm:ruleLst/>
    <dgm:choose name="Name23">
      <dgm:if name="Name24" axis="ch" ptType="node" func="cnt" op="gte" val="1">
        <dgm:layoutNode name="wedge1">
          <dgm:alg type="sp"/>
          <dgm:choose name="Name25">
            <dgm:if name="Name26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27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28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29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30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31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32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33">
            <dgm:if name="Name34" func="var" arg="dir" op="equ" val="norm">
              <dgm:presOf axis="ch desOrSelf" ptType="node node" st="1 1" cnt="1 0"/>
            </dgm:if>
            <dgm:else name="Name35">
              <dgm:choose name="Name36">
                <dgm:if name="Name37" axis="ch" ptType="node" func="cnt" op="equ" val="1">
                  <dgm:presOf axis="ch desOrSelf" ptType="node node" st="1 1" cnt="1 0"/>
                </dgm:if>
                <dgm:if name="Name38" axis="ch" ptType="node" func="cnt" op="equ" val="2">
                  <dgm:presOf axis="ch desOrSelf" ptType="node node" st="2 1" cnt="1 0"/>
                </dgm:if>
                <dgm:if name="Name39" axis="ch" ptType="node" func="cnt" op="equ" val="3">
                  <dgm:presOf axis="ch desOrSelf" ptType="node node" st="3 1" cnt="1 0"/>
                </dgm:if>
                <dgm:if name="Name40" axis="ch" ptType="node" func="cnt" op="equ" val="4">
                  <dgm:presOf axis="ch desOrSelf" ptType="node node" st="4 1" cnt="1 0"/>
                </dgm:if>
                <dgm:if name="Name41" axis="ch" ptType="node" func="cnt" op="equ" val="5">
                  <dgm:presOf axis="ch desOrSelf" ptType="node node" st="5 1" cnt="1 0"/>
                </dgm:if>
                <dgm:if name="Name42" axis="ch" ptType="node" func="cnt" op="equ" val="6">
                  <dgm:presOf axis="ch desOrSelf" ptType="node node" st="6 1" cnt="1 0"/>
                </dgm:if>
                <dgm:else name="Name43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44">
            <dgm:if name="Name45" func="var" arg="dir" op="equ" val="norm">
              <dgm:presOf axis="ch desOrSelf" ptType="node node" st="1 1" cnt="1 0"/>
            </dgm:if>
            <dgm:else name="Name46">
              <dgm:choose name="Name47">
                <dgm:if name="Name48" axis="ch" ptType="node" func="cnt" op="equ" val="1">
                  <dgm:presOf axis="ch desOrSelf" ptType="node node" st="1 1" cnt="1 0"/>
                </dgm:if>
                <dgm:if name="Name49" axis="ch" ptType="node" func="cnt" op="equ" val="2">
                  <dgm:presOf axis="ch desOrSelf" ptType="node node" st="2 1" cnt="1 0"/>
                </dgm:if>
                <dgm:if name="Name50" axis="ch" ptType="node" func="cnt" op="equ" val="3">
                  <dgm:presOf axis="ch desOrSelf" ptType="node node" st="3 1" cnt="1 0"/>
                </dgm:if>
                <dgm:if name="Name51" axis="ch" ptType="node" func="cnt" op="equ" val="4">
                  <dgm:presOf axis="ch desOrSelf" ptType="node node" st="4 1" cnt="1 0"/>
                </dgm:if>
                <dgm:if name="Name52" axis="ch" ptType="node" func="cnt" op="equ" val="5">
                  <dgm:presOf axis="ch desOrSelf" ptType="node node" st="5 1" cnt="1 0"/>
                </dgm:if>
                <dgm:if name="Name53" axis="ch" ptType="node" func="cnt" op="equ" val="6">
                  <dgm:presOf axis="ch desOrSelf" ptType="node node" st="6 1" cnt="1 0"/>
                </dgm:if>
                <dgm:else name="Name54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55"/>
    </dgm:choose>
    <dgm:choose name="Name56">
      <dgm:if name="Name57" axis="ch" ptType="node" func="cnt" op="gte" val="2">
        <dgm:layoutNode name="wedge2">
          <dgm:alg type="sp"/>
          <dgm:choose name="Name58">
            <dgm:if name="Name59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60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61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62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63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64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65">
            <dgm:if name="Name66" func="var" arg="dir" op="equ" val="norm">
              <dgm:presOf axis="ch desOrSelf" ptType="node node" st="2 1" cnt="1 0"/>
            </dgm:if>
            <dgm:else name="Name67">
              <dgm:choose name="Name68">
                <dgm:if name="Name69" axis="ch" ptType="node" func="cnt" op="equ" val="2">
                  <dgm:presOf axis="ch desOrSelf" ptType="node node" st="1 1" cnt="1 0"/>
                </dgm:if>
                <dgm:if name="Name70" axis="ch" ptType="node" func="cnt" op="equ" val="3">
                  <dgm:presOf axis="ch desOrSelf" ptType="node node" st="2 1" cnt="1 0"/>
                </dgm:if>
                <dgm:if name="Name71" axis="ch" ptType="node" func="cnt" op="equ" val="4">
                  <dgm:presOf axis="ch desOrSelf" ptType="node node" st="3 1" cnt="1 0"/>
                </dgm:if>
                <dgm:if name="Name72" axis="ch" ptType="node" func="cnt" op="equ" val="5">
                  <dgm:presOf axis="ch desOrSelf" ptType="node node" st="4 1" cnt="1 0"/>
                </dgm:if>
                <dgm:if name="Name73" axis="ch" ptType="node" func="cnt" op="equ" val="6">
                  <dgm:presOf axis="ch desOrSelf" ptType="node node" st="5 1" cnt="1 0"/>
                </dgm:if>
                <dgm:else name="Name74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75">
            <dgm:if name="Name76" func="var" arg="dir" op="equ" val="norm">
              <dgm:presOf axis="ch desOrSelf" ptType="node node" st="2 1" cnt="1 0"/>
            </dgm:if>
            <dgm:else name="Name77">
              <dgm:choose name="Name78">
                <dgm:if name="Name79" axis="ch" ptType="node" func="cnt" op="equ" val="2">
                  <dgm:presOf axis="ch desOrSelf" ptType="node node" st="1 1" cnt="1 0"/>
                </dgm:if>
                <dgm:if name="Name80" axis="ch" ptType="node" func="cnt" op="equ" val="3">
                  <dgm:presOf axis="ch desOrSelf" ptType="node node" st="2 1" cnt="1 0"/>
                </dgm:if>
                <dgm:if name="Name81" axis="ch" ptType="node" func="cnt" op="equ" val="4">
                  <dgm:presOf axis="ch desOrSelf" ptType="node node" st="3 1" cnt="1 0"/>
                </dgm:if>
                <dgm:if name="Name82" axis="ch" ptType="node" func="cnt" op="equ" val="5">
                  <dgm:presOf axis="ch desOrSelf" ptType="node node" st="4 1" cnt="1 0"/>
                </dgm:if>
                <dgm:if name="Name83" axis="ch" ptType="node" func="cnt" op="equ" val="6">
                  <dgm:presOf axis="ch desOrSelf" ptType="node node" st="5 1" cnt="1 0"/>
                </dgm:if>
                <dgm:else name="Name84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85"/>
    </dgm:choose>
    <dgm:choose name="Name86">
      <dgm:if name="Name87" axis="ch" ptType="node" func="cnt" op="gte" val="3">
        <dgm:layoutNode name="wedge3">
          <dgm:alg type="sp"/>
          <dgm:choose name="Name88">
            <dgm:if name="Name89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90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91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92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93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94">
            <dgm:if name="Name95" func="var" arg="dir" op="equ" val="norm">
              <dgm:presOf axis="ch desOrSelf" ptType="node node" st="3 1" cnt="1 0"/>
            </dgm:if>
            <dgm:else name="Name96">
              <dgm:choose name="Name97">
                <dgm:if name="Name98" axis="ch" ptType="node" func="cnt" op="equ" val="3">
                  <dgm:presOf axis="ch desOrSelf" ptType="node node" st="1 1" cnt="1 0"/>
                </dgm:if>
                <dgm:if name="Name99" axis="ch" ptType="node" func="cnt" op="equ" val="4">
                  <dgm:presOf axis="ch desOrSelf" ptType="node node" st="2 1" cnt="1 0"/>
                </dgm:if>
                <dgm:if name="Name100" axis="ch" ptType="node" func="cnt" op="equ" val="5">
                  <dgm:presOf axis="ch desOrSelf" ptType="node node" st="3 1" cnt="1 0"/>
                </dgm:if>
                <dgm:if name="Name101" axis="ch" ptType="node" func="cnt" op="equ" val="6">
                  <dgm:presOf axis="ch desOrSelf" ptType="node node" st="4 1" cnt="1 0"/>
                </dgm:if>
                <dgm:else name="Name102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03">
            <dgm:if name="Name104" func="var" arg="dir" op="equ" val="norm">
              <dgm:presOf axis="ch desOrSelf" ptType="node node" st="3 1" cnt="1 0"/>
            </dgm:if>
            <dgm:else name="Name105">
              <dgm:choose name="Name106">
                <dgm:if name="Name107" axis="ch" ptType="node" func="cnt" op="equ" val="3">
                  <dgm:presOf axis="ch desOrSelf" ptType="node node" st="1 1" cnt="1 0"/>
                </dgm:if>
                <dgm:if name="Name108" axis="ch" ptType="node" func="cnt" op="equ" val="4">
                  <dgm:presOf axis="ch desOrSelf" ptType="node node" st="2 1" cnt="1 0"/>
                </dgm:if>
                <dgm:if name="Name109" axis="ch" ptType="node" func="cnt" op="equ" val="5">
                  <dgm:presOf axis="ch desOrSelf" ptType="node node" st="3 1" cnt="1 0"/>
                </dgm:if>
                <dgm:if name="Name110" axis="ch" ptType="node" func="cnt" op="equ" val="6">
                  <dgm:presOf axis="ch desOrSelf" ptType="node node" st="4 1" cnt="1 0"/>
                </dgm:if>
                <dgm:else name="Name111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12"/>
    </dgm:choose>
    <dgm:choose name="Name113">
      <dgm:if name="Name114" axis="ch" ptType="node" func="cnt" op="gte" val="4">
        <dgm:layoutNode name="wedge4">
          <dgm:alg type="sp"/>
          <dgm:choose name="Name115">
            <dgm:if name="Name116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17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18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19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20">
            <dgm:if name="Name121" func="var" arg="dir" op="equ" val="norm">
              <dgm:presOf axis="ch desOrSelf" ptType="node node" st="4 1" cnt="1 0"/>
            </dgm:if>
            <dgm:else name="Name122">
              <dgm:choose name="Name123">
                <dgm:if name="Name124" axis="ch" ptType="node" func="cnt" op="equ" val="4">
                  <dgm:presOf axis="ch desOrSelf" ptType="node node" st="1 1" cnt="1 0"/>
                </dgm:if>
                <dgm:if name="Name125" axis="ch" ptType="node" func="cnt" op="equ" val="5">
                  <dgm:presOf axis="ch desOrSelf" ptType="node node" st="2 1" cnt="1 0"/>
                </dgm:if>
                <dgm:if name="Name126" axis="ch" ptType="node" func="cnt" op="equ" val="6">
                  <dgm:presOf axis="ch desOrSelf" ptType="node node" st="3 1" cnt="1 0"/>
                </dgm:if>
                <dgm:else name="Name127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28">
            <dgm:if name="Name129" func="var" arg="dir" op="equ" val="norm">
              <dgm:presOf axis="ch desOrSelf" ptType="node node" st="4 1" cnt="1 0"/>
            </dgm:if>
            <dgm:else name="Name130">
              <dgm:choose name="Name131">
                <dgm:if name="Name132" axis="ch" ptType="node" func="cnt" op="equ" val="4">
                  <dgm:presOf axis="ch desOrSelf" ptType="node node" st="1 1" cnt="1 0"/>
                </dgm:if>
                <dgm:if name="Name133" axis="ch" ptType="node" func="cnt" op="equ" val="5">
                  <dgm:presOf axis="ch desOrSelf" ptType="node node" st="2 1" cnt="1 0"/>
                </dgm:if>
                <dgm:if name="Name134" axis="ch" ptType="node" func="cnt" op="equ" val="6">
                  <dgm:presOf axis="ch desOrSelf" ptType="node node" st="3 1" cnt="1 0"/>
                </dgm:if>
                <dgm:else name="Name135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36"/>
    </dgm:choose>
    <dgm:choose name="Name137">
      <dgm:if name="Name138" axis="ch" ptType="node" func="cnt" op="gte" val="5">
        <dgm:layoutNode name="wedge5">
          <dgm:alg type="sp"/>
          <dgm:choose name="Name139">
            <dgm:if name="Name140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41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42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43">
            <dgm:if name="Name144" func="var" arg="dir" op="equ" val="norm">
              <dgm:presOf axis="ch desOrSelf" ptType="node node" st="5 1" cnt="1 0"/>
            </dgm:if>
            <dgm:else name="Name145">
              <dgm:choose name="Name146">
                <dgm:if name="Name147" axis="ch" ptType="node" func="cnt" op="equ" val="5">
                  <dgm:presOf axis="ch desOrSelf" ptType="node node" st="1 1" cnt="1 0"/>
                </dgm:if>
                <dgm:if name="Name148" axis="ch" ptType="node" func="cnt" op="equ" val="6">
                  <dgm:presOf axis="ch desOrSelf" ptType="node node" st="2 1" cnt="1 0"/>
                </dgm:if>
                <dgm:else name="Name149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0">
            <dgm:if name="Name151" func="var" arg="dir" op="equ" val="norm">
              <dgm:presOf axis="ch desOrSelf" ptType="node node" st="5 1" cnt="1 0"/>
            </dgm:if>
            <dgm:else name="Name152">
              <dgm:choose name="Name153">
                <dgm:if name="Name154" axis="ch" ptType="node" func="cnt" op="equ" val="5">
                  <dgm:presOf axis="ch desOrSelf" ptType="node node" st="1 1" cnt="1 0"/>
                </dgm:if>
                <dgm:if name="Name155" axis="ch" ptType="node" func="cnt" op="equ" val="6">
                  <dgm:presOf axis="ch desOrSelf" ptType="node node" st="2 1" cnt="1 0"/>
                </dgm:if>
                <dgm:else name="Name156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57"/>
    </dgm:choose>
    <dgm:choose name="Name158">
      <dgm:if name="Name159" axis="ch" ptType="node" func="cnt" op="gte" val="6">
        <dgm:layoutNode name="wedge6">
          <dgm:alg type="sp"/>
          <dgm:choose name="Name160">
            <dgm:if name="Name161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62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63">
            <dgm:if name="Name164" func="var" arg="dir" op="equ" val="norm">
              <dgm:presOf axis="ch desOrSelf" ptType="node node" st="6 1" cnt="1 0"/>
            </dgm:if>
            <dgm:else name="Name165">
              <dgm:choose name="Name166">
                <dgm:if name="Name167" axis="ch" ptType="node" func="cnt" op="equ" val="6">
                  <dgm:presOf axis="ch desOrSelf" ptType="node node" st="1 1" cnt="1 0"/>
                </dgm:if>
                <dgm:else name="Name168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9">
            <dgm:if name="Name170" func="var" arg="dir" op="equ" val="norm">
              <dgm:presOf axis="ch desOrSelf" ptType="node node" st="6 1" cnt="1 0"/>
            </dgm:if>
            <dgm:else name="Name171">
              <dgm:choose name="Name172">
                <dgm:if name="Name173" axis="ch" ptType="node" func="cnt" op="equ" val="6">
                  <dgm:presOf axis="ch desOrSelf" ptType="node node" st="1 1" cnt="1 0"/>
                </dgm:if>
                <dgm:else name="Name174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75"/>
    </dgm:choose>
    <dgm:choose name="Name176">
      <dgm:if name="Name177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78">
            <dgm:if name="Name179" func="var" arg="dir" op="equ" val="norm">
              <dgm:presOf axis="ch desOrSelf" ptType="node node" st="7 1" cnt="1 0"/>
            </dgm:if>
            <dgm:else name="Name180">
              <dgm:presOf axis="ch desOrSelf" ptType="node node" st="1 1" cnt="1 0"/>
            </dgm:else>
          </dgm:choose>
          <dgm:constrLst/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81">
            <dgm:if name="Name182" func="var" arg="dir" op="equ" val="norm">
              <dgm:presOf axis="ch desOrSelf" ptType="node node" st="7 1" cnt="1 0"/>
            </dgm:if>
            <dgm:else name="Name183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84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5BAA0BD-E192-4B14-AA18-6FB8C67BBE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3B701761-F027-4DD2-8702-FF4A0A0489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07D267AA-89F1-4456-88DC-0B842E4140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ACC48-6BF7-4BEB-946C-48EB407C9D6A}" type="datetimeFigureOut">
              <a:rPr lang="en-US" smtClean="0"/>
              <a:t>6/14/2018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147FE919-FA20-4883-A9F3-B4DF0FA067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3A5EACAF-3D7D-4506-A509-F8AFC4BC7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2B613-227C-4A9D-AF1F-DDD33173C0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6261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271F215-6229-4E38-855E-992F45913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C431A18B-756E-4B25-9AD8-B35E5C6BFE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EF369EF-2A05-4BA2-BE72-B5B24E9579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ACC48-6BF7-4BEB-946C-48EB407C9D6A}" type="datetimeFigureOut">
              <a:rPr lang="en-US" smtClean="0"/>
              <a:t>6/14/2018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5CFABA3F-889D-477A-913A-8BFFF50CA1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907903F-E5CE-4DA4-89A4-439A4A633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2B613-227C-4A9D-AF1F-DDD33173C0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8791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5E51B41D-5204-48C5-868D-24B86EABDC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9494E414-398B-4940-8237-B1E845566E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416CC3C1-6D97-4CF9-A7F2-F0F5482ADB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ACC48-6BF7-4BEB-946C-48EB407C9D6A}" type="datetimeFigureOut">
              <a:rPr lang="en-US" smtClean="0"/>
              <a:t>6/14/2018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F7C23E7-FE22-4ACB-A7AC-CBDE2C6901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5D54A69F-31AA-4FF6-9A81-AFAC8A522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2B613-227C-4A9D-AF1F-DDD33173C0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8543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4FA2951-13B4-4321-B220-D35A9B392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1234AD0-18C3-4659-9728-1E4850EFC8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DF5C13E-1CFC-4ADE-A877-E274B13D9B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ACC48-6BF7-4BEB-946C-48EB407C9D6A}" type="datetimeFigureOut">
              <a:rPr lang="en-US" smtClean="0"/>
              <a:t>6/14/2018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05FD661-C617-4FDF-BACB-A503A7821E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480BB64B-256B-4D6F-90B3-3846B75512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2B613-227C-4A9D-AF1F-DDD33173C0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7088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E513D50-8E03-4135-B648-AD24C9A2A4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FFD417F9-6FCC-4489-8E1E-EDD1207844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8525BC7-A964-4FCA-B9F5-46545E277D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ACC48-6BF7-4BEB-946C-48EB407C9D6A}" type="datetimeFigureOut">
              <a:rPr lang="en-US" smtClean="0"/>
              <a:t>6/14/2018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543150AE-FB24-4F7E-B79F-0F44504787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F547E54C-68F0-4F4A-8D97-7E628B9F6A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2B613-227C-4A9D-AF1F-DDD33173C0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7866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03431C1-B586-488E-9AD1-F9807DF9B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7F3962F7-5FBF-4BF2-BE81-CCBCCC823C5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7A5FA380-7E91-464B-97A0-92D955397C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A04CF269-4066-4DC1-AF93-A3378FC6B7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ACC48-6BF7-4BEB-946C-48EB407C9D6A}" type="datetimeFigureOut">
              <a:rPr lang="en-US" smtClean="0"/>
              <a:t>6/14/2018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004BBA6D-DBB7-4FBB-8164-7024010ACE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4F049469-A0D2-493C-92EE-49F47C4FE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2B613-227C-4A9D-AF1F-DDD33173C0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4875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BBEDC4E-4B5E-4258-ADA5-E846FC34D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1E407B58-E86B-4161-BC1E-F81428659D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2BAD2CBF-FEBA-49C3-A783-3208F4EFCE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AEF1A019-FDEE-42A4-AE59-41649E1C510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A7E66756-CCC0-4034-9527-0B458A79D04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FB8804E9-10DE-46AF-A2C1-D2A28F42E9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ACC48-6BF7-4BEB-946C-48EB407C9D6A}" type="datetimeFigureOut">
              <a:rPr lang="en-US" smtClean="0"/>
              <a:t>6/14/2018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620A52C9-7718-4449-91A6-A6994C986C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09B380C4-2BB3-489D-A203-506CD8D842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2B613-227C-4A9D-AF1F-DDD33173C0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2980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A922B5C-61F3-41AD-B3E3-F81C643A20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9A05B07B-63C8-458E-8973-EA61970911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ACC48-6BF7-4BEB-946C-48EB407C9D6A}" type="datetimeFigureOut">
              <a:rPr lang="en-US" smtClean="0"/>
              <a:t>6/14/2018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9E54F5AB-B8D2-4082-950E-C6B24DD989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1E204CDB-1B4E-4441-BD68-EADAD6F45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2B613-227C-4A9D-AF1F-DDD33173C0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8694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D23A6656-9EBB-466F-8857-8F1939A5C5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ACC48-6BF7-4BEB-946C-48EB407C9D6A}" type="datetimeFigureOut">
              <a:rPr lang="en-US" smtClean="0"/>
              <a:t>6/14/2018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EBB5C108-0BBD-4264-8102-C606F074C2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275B5640-7627-4E6E-B70F-2121D4EE2F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2B613-227C-4A9D-AF1F-DDD33173C0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8134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E65080A-1E9F-4AD3-BF74-A39ED107C8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694FC73-93BB-4764-B272-569659A307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344352D1-3F70-4E71-A4E1-D1D5F966A8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2D93DF03-64DA-4028-815F-8703C4F454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ACC48-6BF7-4BEB-946C-48EB407C9D6A}" type="datetimeFigureOut">
              <a:rPr lang="en-US" smtClean="0"/>
              <a:t>6/14/2018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26A729F4-5475-402F-8E36-3318BE4221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B09BC242-62C8-450A-B88E-98918C73C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2B613-227C-4A9D-AF1F-DDD33173C0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908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AE21DB0-E50B-45DE-9A49-032DBECB6E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3B493DB9-10AF-4906-8CB7-3D7364A13EC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15A7DF71-90D8-4E2A-8231-EA9B241822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32B273ED-52CF-49E1-887D-B4C5BC3352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ACC48-6BF7-4BEB-946C-48EB407C9D6A}" type="datetimeFigureOut">
              <a:rPr lang="en-US" smtClean="0"/>
              <a:t>6/14/2018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950284E3-FE2D-4A3F-9B23-112C03522E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A46CA4A5-8335-4372-AA78-1E6C158AC6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2B613-227C-4A9D-AF1F-DDD33173C0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3137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9503723C-2065-4209-A124-F255835D74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5569640B-492B-4E30-9C72-DEA2F3C87F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E96A1691-9E82-4F87-AF72-E38C70A8ACC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9ACC48-6BF7-4BEB-946C-48EB407C9D6A}" type="datetimeFigureOut">
              <a:rPr lang="en-US" smtClean="0"/>
              <a:t>6/14/2018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5AC8DF0-0BAD-422E-BF53-263451F3CE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4BCD0F66-8EF6-46B6-9F94-6F611DC07A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12B613-227C-4A9D-AF1F-DDD33173C0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6531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github.com/dask/dask/" TargetMode="External"/><Relationship Id="rId2" Type="http://schemas.openxmlformats.org/officeDocument/2006/relationships/hyperlink" Target="https://www.tensorflow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scipy.org/" TargetMode="External"/><Relationship Id="rId5" Type="http://schemas.openxmlformats.org/officeDocument/2006/relationships/hyperlink" Target="https://www.python.org/dev/peps/pep-0008/" TargetMode="External"/><Relationship Id="rId4" Type="http://schemas.openxmlformats.org/officeDocument/2006/relationships/hyperlink" Target="http://www.cosc.canterbury.ac.nz/~greg/python/Pyrex/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0A664CC-2FD3-4715-A998-EB11FEF604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High-Performance Python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E47D943A-460D-483A-A8E5-01A6FF83A72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Bismarck</a:t>
            </a:r>
          </a:p>
        </p:txBody>
      </p:sp>
    </p:spTree>
    <p:extLst>
      <p:ext uri="{BB962C8B-B14F-4D97-AF65-F5344CB8AC3E}">
        <p14:creationId xmlns:p14="http://schemas.microsoft.com/office/powerpoint/2010/main" val="38586507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38642486-3E44-4BA5-AAA2-EFF6EF58DEA4}"/>
              </a:ext>
            </a:extLst>
          </p:cNvPr>
          <p:cNvSpPr/>
          <p:nvPr/>
        </p:nvSpPr>
        <p:spPr>
          <a:xfrm>
            <a:off x="1904214" y="1291579"/>
            <a:ext cx="9379671" cy="535531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608B4E"/>
                </a:solidFill>
                <a:effectLst/>
                <a:latin typeface="Consolas" panose="020B0609020204030204" pitchFamily="49" charset="0"/>
              </a:rPr>
              <a:t>// C++11 &amp; Boost library thread pool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ctpl.h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64</a:t>
            </a:r>
          </a:p>
          <a:p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ctpl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thread_pool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(N);</a:t>
            </a:r>
          </a:p>
          <a:p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partial_sum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[N] = {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vector&lt;future&lt;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results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(N);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608B4E"/>
                </a:solidFill>
                <a:effectLst/>
                <a:latin typeface="Consolas" panose="020B0609020204030204" pitchFamily="49" charset="0"/>
              </a:rPr>
              <a:t>/*Launch threads */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j =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j &lt; N; ++j)</a:t>
            </a:r>
          </a:p>
          <a:p>
            <a:r>
              <a:rPr lang="en-US" b="0" dirty="0">
                <a:solidFill>
                  <a:srgbClr val="608B4E"/>
                </a:solidFill>
                <a:effectLst/>
                <a:latin typeface="Consolas" panose="020B0609020204030204" pitchFamily="49" charset="0"/>
              </a:rPr>
              <a:t>	/* Partial sum lambda */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	results[j] =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push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([&amp;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partial_sum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j](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){ </a:t>
            </a:r>
          </a:p>
          <a:p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</a:rPr>
              <a:t>	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long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long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k=j*WORKLOAD; k&lt;(j+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)*WORKLOAD*; ++k)</a:t>
            </a:r>
          </a:p>
          <a:p>
            <a:pPr lvl="2"/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	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partial_sum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[j]+=(k %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? -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1.0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1.0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/ (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2.0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* k +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1.0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 lvl="2"/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pPr lvl="2"/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final_result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0.0;</a:t>
            </a:r>
          </a:p>
          <a:p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j =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j &lt; N; ++j) 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	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final_result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+=results[j].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xmlns="" id="{A195129C-FC9A-4418-BD7C-156ADC3CA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Pythonic or Magical?</a:t>
            </a:r>
          </a:p>
        </p:txBody>
      </p:sp>
    </p:spTree>
    <p:extLst>
      <p:ext uri="{BB962C8B-B14F-4D97-AF65-F5344CB8AC3E}">
        <p14:creationId xmlns:p14="http://schemas.microsoft.com/office/powerpoint/2010/main" val="33886553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F43E3DD-3F87-4B01-8100-F7F1CCEDD8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Pythonic or Magical?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E2A68199-9505-4417-B1D1-5C6ECF425D24}"/>
              </a:ext>
            </a:extLst>
          </p:cNvPr>
          <p:cNvSpPr/>
          <p:nvPr/>
        </p:nvSpPr>
        <p:spPr>
          <a:xfrm>
            <a:off x="3047999" y="1509955"/>
            <a:ext cx="6737023" cy="507831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608B4E"/>
                </a:solidFill>
                <a:effectLst/>
                <a:latin typeface="Consolas" panose="020B0609020204030204" pitchFamily="49" charset="0"/>
              </a:rPr>
              <a:t>// C &amp; OpenMP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omp.h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omp_set_num_threads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96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608B4E"/>
                </a:solidFill>
                <a:effectLst/>
                <a:latin typeface="Consolas" panose="020B0609020204030204" pitchFamily="49" charset="0"/>
              </a:rPr>
              <a:t>/*Initialize sum */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sum =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0.0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608B4E"/>
                </a:solidFill>
                <a:effectLst/>
                <a:latin typeface="Consolas" panose="020B0609020204030204" pitchFamily="49" charset="0"/>
              </a:rPr>
              <a:t>/* Approximate pi/4 */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#pragma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omp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parallel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 lvl="1"/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#pragma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omp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reduction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(+: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lvl="1"/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long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long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k =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k &lt; N; ++k) {</a:t>
            </a:r>
          </a:p>
          <a:p>
            <a:pPr lvl="1"/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	sum += (k %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? -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1.0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1.0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/ (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* k +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lvl="1"/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b="0" dirty="0">
                <a:solidFill>
                  <a:srgbClr val="608B4E"/>
                </a:solidFill>
                <a:effectLst/>
                <a:latin typeface="Consolas" panose="020B0609020204030204" pitchFamily="49" charset="0"/>
              </a:rPr>
              <a:t>/* Multiply by four to approximate pi */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result =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* sum;</a:t>
            </a:r>
          </a:p>
        </p:txBody>
      </p:sp>
    </p:spTree>
    <p:extLst>
      <p:ext uri="{BB962C8B-B14F-4D97-AF65-F5344CB8AC3E}">
        <p14:creationId xmlns:p14="http://schemas.microsoft.com/office/powerpoint/2010/main" val="40668057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82E4639-16AF-4E5B-B840-608B36FC05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Pythonic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xmlns="" id="{D4DFBDA6-6131-4155-A8F3-DCB80C3FA5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11" name="Content Placeholder 2">
            <a:extLst>
              <a:ext uri="{FF2B5EF4-FFF2-40B4-BE49-F238E27FC236}">
                <a16:creationId xmlns:a16="http://schemas.microsoft.com/office/drawing/2014/main" xmlns="" id="{316F834E-3EB0-402A-AA2F-72F267047D5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52568356"/>
              </p:ext>
            </p:extLst>
          </p:nvPr>
        </p:nvGraphicFramePr>
        <p:xfrm>
          <a:off x="2829334" y="1215231"/>
          <a:ext cx="6089650" cy="5572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612693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xmlns="" id="{50035D52-44BA-489C-AD28-F482FABCD5BF}"/>
              </a:ext>
            </a:extLst>
          </p:cNvPr>
          <p:cNvCxnSpPr/>
          <p:nvPr/>
        </p:nvCxnSpPr>
        <p:spPr>
          <a:xfrm>
            <a:off x="2215299" y="5354425"/>
            <a:ext cx="801278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xmlns="" id="{AE38E082-BB5D-4693-B2DA-9BC6F0D1E42B}"/>
              </a:ext>
            </a:extLst>
          </p:cNvPr>
          <p:cNvCxnSpPr/>
          <p:nvPr/>
        </p:nvCxnSpPr>
        <p:spPr>
          <a:xfrm flipV="1">
            <a:off x="2743200" y="386499"/>
            <a:ext cx="0" cy="572207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035ACAD8-D56E-425C-B644-FA93B70A86B2}"/>
              </a:ext>
            </a:extLst>
          </p:cNvPr>
          <p:cNvSpPr txBox="1"/>
          <p:nvPr/>
        </p:nvSpPr>
        <p:spPr>
          <a:xfrm>
            <a:off x="9238268" y="5476973"/>
            <a:ext cx="18261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Performance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6948B32E-2672-4492-965D-6B8FF72C8710}"/>
              </a:ext>
            </a:extLst>
          </p:cNvPr>
          <p:cNvSpPr txBox="1"/>
          <p:nvPr/>
        </p:nvSpPr>
        <p:spPr>
          <a:xfrm>
            <a:off x="1660688" y="0"/>
            <a:ext cx="18715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/>
              <a:t>Pythonicness</a:t>
            </a:r>
            <a:endParaRPr lang="en-US" sz="2400" b="1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xmlns="" id="{CF9D7A7A-C287-4447-AA75-386CCA6E7D4B}"/>
              </a:ext>
            </a:extLst>
          </p:cNvPr>
          <p:cNvCxnSpPr/>
          <p:nvPr/>
        </p:nvCxnSpPr>
        <p:spPr>
          <a:xfrm>
            <a:off x="3532226" y="715622"/>
            <a:ext cx="6504495" cy="3715249"/>
          </a:xfrm>
          <a:prstGeom prst="line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xmlns="" id="{C7382D79-FD1B-43A5-AAC2-EBC96D52A7BA}"/>
              </a:ext>
            </a:extLst>
          </p:cNvPr>
          <p:cNvSpPr/>
          <p:nvPr/>
        </p:nvSpPr>
        <p:spPr>
          <a:xfrm>
            <a:off x="2154026" y="5825767"/>
            <a:ext cx="141400" cy="141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A4D31464-3E88-41F5-BB81-D2C369E6C3F2}"/>
              </a:ext>
            </a:extLst>
          </p:cNvPr>
          <p:cNvSpPr txBox="1"/>
          <p:nvPr/>
        </p:nvSpPr>
        <p:spPr>
          <a:xfrm>
            <a:off x="2200768" y="5437581"/>
            <a:ext cx="55976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Comic Sans MS" panose="030F0702030302020204" pitchFamily="66" charset="0"/>
              </a:rPr>
              <a:t>Pro*C</a:t>
            </a:r>
          </a:p>
        </p:txBody>
      </p:sp>
      <p:pic>
        <p:nvPicPr>
          <p:cNvPr id="2054" name="Picture 6" descr="Numba Ã¢ÂÂ Numba">
            <a:extLst>
              <a:ext uri="{FF2B5EF4-FFF2-40B4-BE49-F238E27FC236}">
                <a16:creationId xmlns:a16="http://schemas.microsoft.com/office/drawing/2014/main" xmlns="" id="{0D49761E-FA13-4A19-A897-AEFEDFF462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9621" y="2582945"/>
            <a:ext cx="697286" cy="697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Freeform: Shape 19">
            <a:extLst>
              <a:ext uri="{FF2B5EF4-FFF2-40B4-BE49-F238E27FC236}">
                <a16:creationId xmlns:a16="http://schemas.microsoft.com/office/drawing/2014/main" xmlns="" id="{BE3D14AC-62F9-4262-9FF7-2F16B1846DA1}"/>
              </a:ext>
            </a:extLst>
          </p:cNvPr>
          <p:cNvSpPr/>
          <p:nvPr/>
        </p:nvSpPr>
        <p:spPr>
          <a:xfrm>
            <a:off x="2271860" y="5656082"/>
            <a:ext cx="131975" cy="216817"/>
          </a:xfrm>
          <a:custGeom>
            <a:avLst/>
            <a:gdLst>
              <a:gd name="connsiteX0" fmla="*/ 131975 w 131975"/>
              <a:gd name="connsiteY0" fmla="*/ 0 h 216817"/>
              <a:gd name="connsiteX1" fmla="*/ 84841 w 131975"/>
              <a:gd name="connsiteY1" fmla="*/ 18854 h 216817"/>
              <a:gd name="connsiteX2" fmla="*/ 47134 w 131975"/>
              <a:gd name="connsiteY2" fmla="*/ 75415 h 216817"/>
              <a:gd name="connsiteX3" fmla="*/ 37707 w 131975"/>
              <a:gd name="connsiteY3" fmla="*/ 122549 h 216817"/>
              <a:gd name="connsiteX4" fmla="*/ 18853 w 131975"/>
              <a:gd name="connsiteY4" fmla="*/ 150829 h 216817"/>
              <a:gd name="connsiteX5" fmla="*/ 9427 w 131975"/>
              <a:gd name="connsiteY5" fmla="*/ 179110 h 216817"/>
              <a:gd name="connsiteX6" fmla="*/ 0 w 131975"/>
              <a:gd name="connsiteY6" fmla="*/ 216817 h 216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1975" h="216817">
                <a:moveTo>
                  <a:pt x="131975" y="0"/>
                </a:moveTo>
                <a:cubicBezTo>
                  <a:pt x="116264" y="6285"/>
                  <a:pt x="97488" y="7612"/>
                  <a:pt x="84841" y="18854"/>
                </a:cubicBezTo>
                <a:cubicBezTo>
                  <a:pt x="67905" y="33908"/>
                  <a:pt x="47134" y="75415"/>
                  <a:pt x="47134" y="75415"/>
                </a:cubicBezTo>
                <a:cubicBezTo>
                  <a:pt x="43992" y="91126"/>
                  <a:pt x="43333" y="107547"/>
                  <a:pt x="37707" y="122549"/>
                </a:cubicBezTo>
                <a:cubicBezTo>
                  <a:pt x="33729" y="133157"/>
                  <a:pt x="23920" y="140695"/>
                  <a:pt x="18853" y="150829"/>
                </a:cubicBezTo>
                <a:cubicBezTo>
                  <a:pt x="14409" y="159717"/>
                  <a:pt x="12157" y="169555"/>
                  <a:pt x="9427" y="179110"/>
                </a:cubicBezTo>
                <a:cubicBezTo>
                  <a:pt x="5868" y="191567"/>
                  <a:pt x="0" y="216817"/>
                  <a:pt x="0" y="216817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xmlns="" id="{9D775849-5C48-4089-99A6-5D299254CC64}"/>
              </a:ext>
            </a:extLst>
          </p:cNvPr>
          <p:cNvSpPr/>
          <p:nvPr/>
        </p:nvSpPr>
        <p:spPr>
          <a:xfrm>
            <a:off x="2262433" y="5759777"/>
            <a:ext cx="131975" cy="131976"/>
          </a:xfrm>
          <a:custGeom>
            <a:avLst/>
            <a:gdLst>
              <a:gd name="connsiteX0" fmla="*/ 0 w 131975"/>
              <a:gd name="connsiteY0" fmla="*/ 0 h 131976"/>
              <a:gd name="connsiteX1" fmla="*/ 28280 w 131975"/>
              <a:gd name="connsiteY1" fmla="*/ 103695 h 131976"/>
              <a:gd name="connsiteX2" fmla="*/ 47134 w 131975"/>
              <a:gd name="connsiteY2" fmla="*/ 131976 h 131976"/>
              <a:gd name="connsiteX3" fmla="*/ 84841 w 131975"/>
              <a:gd name="connsiteY3" fmla="*/ 122549 h 131976"/>
              <a:gd name="connsiteX4" fmla="*/ 113122 w 131975"/>
              <a:gd name="connsiteY4" fmla="*/ 113122 h 131976"/>
              <a:gd name="connsiteX5" fmla="*/ 131975 w 131975"/>
              <a:gd name="connsiteY5" fmla="*/ 113122 h 131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1975" h="131976">
                <a:moveTo>
                  <a:pt x="0" y="0"/>
                </a:moveTo>
                <a:cubicBezTo>
                  <a:pt x="5059" y="25294"/>
                  <a:pt x="14613" y="83194"/>
                  <a:pt x="28280" y="103695"/>
                </a:cubicBezTo>
                <a:lnTo>
                  <a:pt x="47134" y="131976"/>
                </a:lnTo>
                <a:cubicBezTo>
                  <a:pt x="59703" y="128834"/>
                  <a:pt x="72384" y="126108"/>
                  <a:pt x="84841" y="122549"/>
                </a:cubicBezTo>
                <a:cubicBezTo>
                  <a:pt x="94396" y="119819"/>
                  <a:pt x="103378" y="115071"/>
                  <a:pt x="113122" y="113122"/>
                </a:cubicBezTo>
                <a:cubicBezTo>
                  <a:pt x="119284" y="111890"/>
                  <a:pt x="125691" y="113122"/>
                  <a:pt x="131975" y="113122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4E1F158E-D6C3-40BA-B3F7-B4D475DFC1CC}"/>
              </a:ext>
            </a:extLst>
          </p:cNvPr>
          <p:cNvSpPr txBox="1"/>
          <p:nvPr/>
        </p:nvSpPr>
        <p:spPr>
          <a:xfrm>
            <a:off x="5719918" y="3137985"/>
            <a:ext cx="872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Numba</a:t>
            </a:r>
            <a:endParaRPr lang="en-US" dirty="0"/>
          </a:p>
        </p:txBody>
      </p:sp>
      <p:pic>
        <p:nvPicPr>
          <p:cNvPr id="2056" name="Picture 8" descr="python - matplotlib: changing a single voxel face color ...">
            <a:extLst>
              <a:ext uri="{FF2B5EF4-FFF2-40B4-BE49-F238E27FC236}">
                <a16:creationId xmlns:a16="http://schemas.microsoft.com/office/drawing/2014/main" xmlns="" id="{67A3EA83-415C-45C1-A25E-2EDF8FD83C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2850" y="844428"/>
            <a:ext cx="1162443" cy="1162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9D81EC28-B34E-455B-9410-8AAB948358AB}"/>
              </a:ext>
            </a:extLst>
          </p:cNvPr>
          <p:cNvSpPr txBox="1"/>
          <p:nvPr/>
        </p:nvSpPr>
        <p:spPr>
          <a:xfrm>
            <a:off x="7871676" y="1739568"/>
            <a:ext cx="864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Numpy</a:t>
            </a:r>
            <a:endParaRPr lang="en-US" dirty="0"/>
          </a:p>
        </p:txBody>
      </p:sp>
      <p:pic>
        <p:nvPicPr>
          <p:cNvPr id="2058" name="Picture 10" descr="File:Python.svg - Wikimedia Commons">
            <a:extLst>
              <a:ext uri="{FF2B5EF4-FFF2-40B4-BE49-F238E27FC236}">
                <a16:creationId xmlns:a16="http://schemas.microsoft.com/office/drawing/2014/main" xmlns="" id="{E6D77708-7CB2-4571-BFC7-F6A7EBD4AA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711" y="942682"/>
            <a:ext cx="737843" cy="737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303D080E-BF45-4774-B644-41F86EB9AAC7}"/>
              </a:ext>
            </a:extLst>
          </p:cNvPr>
          <p:cNvSpPr txBox="1"/>
          <p:nvPr/>
        </p:nvSpPr>
        <p:spPr>
          <a:xfrm>
            <a:off x="2859425" y="1554902"/>
            <a:ext cx="1028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 Python</a:t>
            </a:r>
          </a:p>
        </p:txBody>
      </p:sp>
      <p:pic>
        <p:nvPicPr>
          <p:cNvPr id="2060" name="Picture 12" descr="import this - der Python Podcast">
            <a:extLst>
              <a:ext uri="{FF2B5EF4-FFF2-40B4-BE49-F238E27FC236}">
                <a16:creationId xmlns:a16="http://schemas.microsoft.com/office/drawing/2014/main" xmlns="" id="{6AFBC132-5225-4D00-B93D-A75231979B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4693" y="837897"/>
            <a:ext cx="1171170" cy="1171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cython ÃÂ· GitHub">
            <a:extLst>
              <a:ext uri="{FF2B5EF4-FFF2-40B4-BE49-F238E27FC236}">
                <a16:creationId xmlns:a16="http://schemas.microsoft.com/office/drawing/2014/main" xmlns="" id="{E19E35D5-64B1-423D-8120-83A0715D3E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9901" y="4067763"/>
            <a:ext cx="791159" cy="791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8116756E-4ECE-4D7D-BABF-D82EC0E9804C}"/>
              </a:ext>
            </a:extLst>
          </p:cNvPr>
          <p:cNvSpPr txBox="1"/>
          <p:nvPr/>
        </p:nvSpPr>
        <p:spPr>
          <a:xfrm>
            <a:off x="8592925" y="4842006"/>
            <a:ext cx="8558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Cython</a:t>
            </a:r>
            <a:endParaRPr lang="en-US" dirty="0"/>
          </a:p>
        </p:txBody>
      </p:sp>
      <p:pic>
        <p:nvPicPr>
          <p:cNvPr id="2064" name="Picture 16" descr="C++ - Wikipedia">
            <a:extLst>
              <a:ext uri="{FF2B5EF4-FFF2-40B4-BE49-F238E27FC236}">
                <a16:creationId xmlns:a16="http://schemas.microsoft.com/office/drawing/2014/main" xmlns="" id="{76E769CB-20BD-4DC3-9EC8-1B44389ABB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7988" y="4463342"/>
            <a:ext cx="636605" cy="715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02CD713B-E6C6-4605-8D70-8BF53FA9C9BF}"/>
              </a:ext>
            </a:extLst>
          </p:cNvPr>
          <p:cNvSpPr txBox="1"/>
          <p:nvPr/>
        </p:nvSpPr>
        <p:spPr>
          <a:xfrm>
            <a:off x="10653996" y="5107641"/>
            <a:ext cx="540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</a:t>
            </a:r>
            <a:r>
              <a:rPr lang="en-US" dirty="0"/>
              <a:t>++</a:t>
            </a:r>
          </a:p>
        </p:txBody>
      </p:sp>
    </p:spTree>
    <p:extLst>
      <p:ext uri="{BB962C8B-B14F-4D97-AF65-F5344CB8AC3E}">
        <p14:creationId xmlns:p14="http://schemas.microsoft.com/office/powerpoint/2010/main" val="2257289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7BB3583-3EF3-4677-8BAE-D55036020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Python works (generally)</a:t>
            </a:r>
          </a:p>
        </p:txBody>
      </p:sp>
      <p:pic>
        <p:nvPicPr>
          <p:cNvPr id="5122" name="Picture 2" descr="https://2.bp.blogspot.com/-6LETWzBi63I/Us0AdOU8-cI/AAAAAAAAAvo/rgfeuovFmNE/s1600/py-diagram.png">
            <a:extLst>
              <a:ext uri="{FF2B5EF4-FFF2-40B4-BE49-F238E27FC236}">
                <a16:creationId xmlns:a16="http://schemas.microsoft.com/office/drawing/2014/main" xmlns="" id="{7A58AB9A-B5D7-4189-B904-1D8EC70635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6733" y="1690688"/>
            <a:ext cx="7399626" cy="4740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18126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A8EE622-5137-4866-94B6-16B611ABF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 Slowdown Factors in Python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F06F130-8426-4102-B5C4-EBAEA59B78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sz="3600" dirty="0"/>
              <a:t>Dynamic variables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600" dirty="0"/>
              <a:t>Flexible datatypes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600" dirty="0"/>
              <a:t>Interpreter latency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600" dirty="0"/>
              <a:t>Sequential execution</a:t>
            </a:r>
          </a:p>
        </p:txBody>
      </p:sp>
    </p:spTree>
    <p:extLst>
      <p:ext uri="{BB962C8B-B14F-4D97-AF65-F5344CB8AC3E}">
        <p14:creationId xmlns:p14="http://schemas.microsoft.com/office/powerpoint/2010/main" val="27511555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A8EE622-5137-4866-94B6-16B611ABF2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9883" y="517525"/>
            <a:ext cx="10515600" cy="1325563"/>
          </a:xfrm>
        </p:spPr>
        <p:txBody>
          <a:bodyPr/>
          <a:lstStyle/>
          <a:p>
            <a:r>
              <a:rPr lang="en-US" dirty="0"/>
              <a:t>Solutions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F06F130-8426-4102-B5C4-EBAEA59B78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sz="3600" dirty="0"/>
              <a:t>Dynamic variables      -&gt; </a:t>
            </a:r>
            <a:r>
              <a:rPr lang="en-US" sz="3600" dirty="0" err="1"/>
              <a:t>Cython</a:t>
            </a:r>
            <a:endParaRPr lang="en-US" sz="3600" dirty="0"/>
          </a:p>
          <a:p>
            <a:pPr marL="742950" indent="-742950">
              <a:buFont typeface="+mj-lt"/>
              <a:buAutoNum type="arabicPeriod"/>
            </a:pPr>
            <a:r>
              <a:rPr lang="en-US" sz="3600" dirty="0"/>
              <a:t>Flexible datatypes      -&gt; </a:t>
            </a:r>
            <a:r>
              <a:rPr lang="en-US" sz="3600" dirty="0" err="1" smtClean="0"/>
              <a:t>Cython</a:t>
            </a:r>
            <a:r>
              <a:rPr lang="en-US" sz="3600" dirty="0" smtClean="0"/>
              <a:t>, </a:t>
            </a:r>
            <a:r>
              <a:rPr lang="en-US" sz="3600" dirty="0" err="1" smtClean="0"/>
              <a:t>Numpy</a:t>
            </a:r>
            <a:endParaRPr lang="en-US" sz="3600" dirty="0"/>
          </a:p>
          <a:p>
            <a:pPr marL="742950" indent="-742950">
              <a:buFont typeface="+mj-lt"/>
              <a:buAutoNum type="arabicPeriod"/>
            </a:pPr>
            <a:r>
              <a:rPr lang="en-US" sz="3600" dirty="0"/>
              <a:t>Interpreter latency     -&gt; </a:t>
            </a:r>
            <a:r>
              <a:rPr lang="en-US" sz="3600" dirty="0" err="1" smtClean="0"/>
              <a:t>Pypy</a:t>
            </a:r>
            <a:r>
              <a:rPr lang="en-US" sz="3600" dirty="0" smtClean="0"/>
              <a:t>, </a:t>
            </a:r>
            <a:r>
              <a:rPr lang="en-US" sz="3600" dirty="0" err="1" smtClean="0"/>
              <a:t>Numba</a:t>
            </a:r>
            <a:endParaRPr lang="en-US" sz="3600" dirty="0"/>
          </a:p>
          <a:p>
            <a:pPr marL="742950" indent="-742950">
              <a:buFont typeface="+mj-lt"/>
              <a:buAutoNum type="arabicPeriod"/>
            </a:pPr>
            <a:r>
              <a:rPr lang="en-US" sz="3600" dirty="0"/>
              <a:t>Sequential execution -&gt; </a:t>
            </a:r>
            <a:r>
              <a:rPr lang="en-US" sz="3600" dirty="0" err="1" smtClean="0"/>
              <a:t>Numba</a:t>
            </a:r>
            <a:r>
              <a:rPr lang="en-US" sz="3600" dirty="0" smtClean="0"/>
              <a:t>, Multi-threading</a:t>
            </a:r>
            <a:endParaRPr lang="en-US" sz="36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xmlns="" id="{74B2312E-E80E-4404-8653-84E1AFE4C2B2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Issues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31527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BEA47DA-6738-485B-8BD9-47613299B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Pro-tips	 I won’t be covering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9CA5AB1-2A12-4FE3-9E63-50543742D5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Use the </a:t>
            </a:r>
            <a:r>
              <a:rPr lang="en-US" sz="3600" b="1" i="1" dirty="0"/>
              <a:t>collections</a:t>
            </a:r>
            <a:r>
              <a:rPr lang="en-US" sz="3600" dirty="0"/>
              <a:t> library</a:t>
            </a:r>
          </a:p>
          <a:p>
            <a:r>
              <a:rPr lang="en-US" sz="3600" dirty="0"/>
              <a:t>Use </a:t>
            </a:r>
            <a:r>
              <a:rPr lang="en-US" sz="3600" b="1" i="1" dirty="0"/>
              <a:t>generators</a:t>
            </a:r>
            <a:r>
              <a:rPr lang="en-US" sz="3600" dirty="0"/>
              <a:t> instead of </a:t>
            </a:r>
            <a:r>
              <a:rPr lang="en-US" sz="3600" b="1" i="1" dirty="0"/>
              <a:t>lists</a:t>
            </a:r>
          </a:p>
          <a:p>
            <a:r>
              <a:rPr lang="en-US" sz="3600" dirty="0"/>
              <a:t>Use selective imports</a:t>
            </a:r>
          </a:p>
          <a:p>
            <a:r>
              <a:rPr lang="en-US" sz="3600" dirty="0"/>
              <a:t>Use profile-guided compilation for your C dependencies</a:t>
            </a:r>
          </a:p>
          <a:p>
            <a:r>
              <a:rPr lang="en-US" sz="3600" dirty="0"/>
              <a:t>Use manual garbage collection when </a:t>
            </a:r>
            <a:r>
              <a:rPr lang="en-US" sz="3600" dirty="0" smtClean="0"/>
              <a:t>required</a:t>
            </a:r>
          </a:p>
          <a:p>
            <a:r>
              <a:rPr lang="en-US" sz="3600" dirty="0" smtClean="0"/>
              <a:t>Multi-thread when needed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6928517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EF150B9-B1A4-4114-A078-9B3AB37FD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Numba</a:t>
            </a:r>
            <a:r>
              <a:rPr lang="en-US" dirty="0"/>
              <a:t>: Magical speedups for Python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C05A658-EE15-4AD7-B6CC-19260B3352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Like </a:t>
            </a:r>
            <a:r>
              <a:rPr lang="en-US" sz="4000" dirty="0" err="1"/>
              <a:t>OpenMP</a:t>
            </a:r>
            <a:r>
              <a:rPr lang="en-US" sz="4000" dirty="0"/>
              <a:t> but for </a:t>
            </a:r>
            <a:r>
              <a:rPr lang="en-US" sz="4000" dirty="0" smtClean="0"/>
              <a:t>Python</a:t>
            </a:r>
          </a:p>
          <a:p>
            <a:r>
              <a:rPr lang="en-US" sz="4000" dirty="0" smtClean="0"/>
              <a:t>JIT </a:t>
            </a:r>
            <a:r>
              <a:rPr lang="en-US" sz="4000" dirty="0"/>
              <a:t>compilation</a:t>
            </a:r>
          </a:p>
          <a:p>
            <a:r>
              <a:rPr lang="en-US" sz="4000" dirty="0"/>
              <a:t>Multi-threading and multi-processing</a:t>
            </a:r>
          </a:p>
          <a:p>
            <a:r>
              <a:rPr lang="en-US" sz="4000" dirty="0"/>
              <a:t>GPU-assisted </a:t>
            </a:r>
            <a:r>
              <a:rPr lang="en-US" sz="4000" dirty="0" smtClean="0"/>
              <a:t>execution</a:t>
            </a:r>
          </a:p>
        </p:txBody>
      </p:sp>
      <p:pic>
        <p:nvPicPr>
          <p:cNvPr id="4" name="Picture 6" descr="Numba Ã¢ÂÂ Numba">
            <a:extLst>
              <a:ext uri="{FF2B5EF4-FFF2-40B4-BE49-F238E27FC236}">
                <a16:creationId xmlns:a16="http://schemas.microsoft.com/office/drawing/2014/main" xmlns="" id="{0D49761E-FA13-4A19-A897-AEFEDFF462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8701" y="712228"/>
            <a:ext cx="697286" cy="697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5733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8" name="Picture 4" descr="Accelerate Your Python* Code through Profiling, Tuning ..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674" y="94139"/>
            <a:ext cx="11465814" cy="6451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349114" y="6545712"/>
            <a:ext cx="4004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Copy-pasted from the Anaconda website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5386301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11501C2-B267-41B2-BCC1-1206731E64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39022"/>
            <a:ext cx="10515600" cy="1325563"/>
          </a:xfrm>
        </p:spPr>
        <p:txBody>
          <a:bodyPr/>
          <a:lstStyle/>
          <a:p>
            <a:pPr algn="ctr"/>
            <a:r>
              <a:rPr lang="en-US" dirty="0" smtClean="0"/>
              <a:t>Delegating Complexity &amp; Python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00495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Numpy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A </a:t>
            </a:r>
            <a:r>
              <a:rPr lang="en-US" sz="3200" dirty="0" err="1" smtClean="0"/>
              <a:t>Matlab</a:t>
            </a:r>
            <a:r>
              <a:rPr lang="en-US" sz="3200" dirty="0" smtClean="0"/>
              <a:t>-inspired package </a:t>
            </a:r>
            <a:r>
              <a:rPr lang="en-US" sz="3200" dirty="0"/>
              <a:t>for scientific computing with Python. </a:t>
            </a:r>
          </a:p>
          <a:p>
            <a:r>
              <a:rPr lang="en-US" sz="3200" dirty="0" smtClean="0"/>
              <a:t>N-dimensional </a:t>
            </a:r>
            <a:r>
              <a:rPr lang="en-US" sz="3200" dirty="0"/>
              <a:t>array </a:t>
            </a:r>
            <a:r>
              <a:rPr lang="en-US" sz="3200" dirty="0" smtClean="0"/>
              <a:t>object (Tensor)</a:t>
            </a:r>
            <a:endParaRPr lang="en-US" sz="3200" dirty="0"/>
          </a:p>
          <a:p>
            <a:r>
              <a:rPr lang="en-US" sz="3200" dirty="0"/>
              <a:t>S</a:t>
            </a:r>
            <a:r>
              <a:rPr lang="en-US" sz="3200" dirty="0" smtClean="0"/>
              <a:t>ophisticated </a:t>
            </a:r>
            <a:r>
              <a:rPr lang="en-US" sz="3200" dirty="0"/>
              <a:t>(broadcasting) functions</a:t>
            </a:r>
          </a:p>
          <a:p>
            <a:r>
              <a:rPr lang="en-US" sz="3200" dirty="0"/>
              <a:t>T</a:t>
            </a:r>
            <a:r>
              <a:rPr lang="en-US" sz="3200" dirty="0" smtClean="0"/>
              <a:t>ools </a:t>
            </a:r>
            <a:r>
              <a:rPr lang="en-US" sz="3200" dirty="0"/>
              <a:t>for integrating C/C++ and Fortran code</a:t>
            </a:r>
          </a:p>
          <a:p>
            <a:r>
              <a:rPr lang="en-US" sz="3200" dirty="0"/>
              <a:t>U</a:t>
            </a:r>
            <a:r>
              <a:rPr lang="en-US" sz="3200" dirty="0" smtClean="0"/>
              <a:t>seful </a:t>
            </a:r>
            <a:r>
              <a:rPr lang="en-US" sz="3200" dirty="0"/>
              <a:t>linear algebra, Fourier transform, and random number capabilities</a:t>
            </a:r>
          </a:p>
          <a:p>
            <a:pPr marL="0" indent="0">
              <a:buNone/>
            </a:pPr>
            <a:endParaRPr lang="en-US" sz="3200" dirty="0"/>
          </a:p>
        </p:txBody>
      </p:sp>
      <p:pic>
        <p:nvPicPr>
          <p:cNvPr id="4" name="Picture 8" descr="python - matplotlib: changing a single voxel face color ...">
            <a:extLst>
              <a:ext uri="{FF2B5EF4-FFF2-40B4-BE49-F238E27FC236}">
                <a16:creationId xmlns:a16="http://schemas.microsoft.com/office/drawing/2014/main" xmlns="" id="{67A3EA83-415C-45C1-A25E-2EDF8FD83C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6186" y="446684"/>
            <a:ext cx="1162443" cy="1162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361688" y="6488668"/>
            <a:ext cx="3747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Copy-pasted from the </a:t>
            </a:r>
            <a:r>
              <a:rPr lang="en-US" i="1" dirty="0" err="1" smtClean="0"/>
              <a:t>Numpy</a:t>
            </a:r>
            <a:r>
              <a:rPr lang="en-US" i="1" dirty="0" smtClean="0"/>
              <a:t> website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473099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Cython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 optimizing </a:t>
            </a:r>
            <a:r>
              <a:rPr lang="en-US" b="1" dirty="0" smtClean="0"/>
              <a:t>static</a:t>
            </a:r>
            <a:r>
              <a:rPr lang="en-US" dirty="0" smtClean="0"/>
              <a:t> compiler for Python and </a:t>
            </a:r>
            <a:r>
              <a:rPr lang="en-US" dirty="0" err="1" smtClean="0"/>
              <a:t>Cython</a:t>
            </a:r>
            <a:endParaRPr lang="en-US" dirty="0" smtClean="0"/>
          </a:p>
          <a:p>
            <a:r>
              <a:rPr lang="en-US" dirty="0" smtClean="0"/>
              <a:t>Superset of Python that supports calling C, and C++ functions, and using C typed variables.</a:t>
            </a:r>
          </a:p>
          <a:p>
            <a:r>
              <a:rPr lang="en-US" dirty="0" smtClean="0"/>
              <a:t>Generates cross-compatible C code</a:t>
            </a:r>
          </a:p>
          <a:p>
            <a:r>
              <a:rPr lang="en-US" dirty="0" smtClean="0"/>
              <a:t>Used under the hood by most major Python performance libraries</a:t>
            </a:r>
            <a:endParaRPr lang="en-US" dirty="0"/>
          </a:p>
        </p:txBody>
      </p:sp>
      <p:pic>
        <p:nvPicPr>
          <p:cNvPr id="4" name="Picture 14" descr="cython ÃÂ· GitHub">
            <a:extLst>
              <a:ext uri="{FF2B5EF4-FFF2-40B4-BE49-F238E27FC236}">
                <a16:creationId xmlns:a16="http://schemas.microsoft.com/office/drawing/2014/main" xmlns="" id="{E19E35D5-64B1-423D-8120-83A0715D3E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1165" y="571418"/>
            <a:ext cx="791159" cy="791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If You Only Knew The Power Of The Dark Side GIFs - Find ...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1335" y="4503071"/>
            <a:ext cx="3349625" cy="1882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11389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449957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en-US" sz="6000" b="1" dirty="0" smtClean="0"/>
              <a:t>Existing Implementations: </a:t>
            </a:r>
            <a:br>
              <a:rPr lang="en-US" sz="6000" b="1" dirty="0" smtClean="0"/>
            </a:br>
            <a:r>
              <a:rPr lang="en-US" sz="6000" b="1" dirty="0" smtClean="0"/>
              <a:t>The Best of Speedups</a:t>
            </a:r>
            <a:endParaRPr lang="en-US" sz="6000" b="1" dirty="0"/>
          </a:p>
        </p:txBody>
      </p:sp>
    </p:spTree>
    <p:extLst>
      <p:ext uri="{BB962C8B-B14F-4D97-AF65-F5344CB8AC3E}">
        <p14:creationId xmlns:p14="http://schemas.microsoft.com/office/powerpoint/2010/main" val="31797292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irises | Auntie Dogma's Garden Spo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1626" y="1421051"/>
            <a:ext cx="8113903" cy="5071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Bob Ross Paints Something | Team Fortress 2 Spray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3023" y="2200355"/>
            <a:ext cx="5548977" cy="5548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42286" y="6558644"/>
            <a:ext cx="62024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Iris Flowers Data Set</a:t>
            </a:r>
            <a:r>
              <a:rPr lang="en-US" dirty="0" smtClean="0"/>
              <a:t>: https</a:t>
            </a:r>
            <a:r>
              <a:rPr lang="en-US" dirty="0"/>
              <a:t>://archive.ics.uci.edu/ml/datasets/Iris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6192" y="62286"/>
            <a:ext cx="8604504" cy="1325563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Sample Algorithm: </a:t>
            </a:r>
            <a:br>
              <a:rPr lang="en-US" dirty="0" smtClean="0"/>
            </a:br>
            <a:r>
              <a:rPr lang="en-US" dirty="0" smtClean="0"/>
              <a:t>K-means clustering for Iris Flowers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03430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K-means clustering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1220" y="2997770"/>
            <a:ext cx="4495800" cy="1200150"/>
          </a:xfrm>
          <a:prstGeom prst="rect">
            <a:avLst/>
          </a:prstGeom>
        </p:spPr>
      </p:pic>
      <p:pic>
        <p:nvPicPr>
          <p:cNvPr id="3076" name="Picture 4" descr="https://upload.wikimedia.org/wikipedia/commons/thumb/e/ea/K-means_convergence.gif/220px-K-means_convergence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798321"/>
            <a:ext cx="3462438" cy="3368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9208008" y="6488668"/>
            <a:ext cx="2853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Copy-pasted from Wikipedia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659231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DA11219-F422-48A4-8F08-DFAA522E2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951B31F-D482-4DE2-BE47-41806AAD8C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10455"/>
          </a:xfrm>
        </p:spPr>
        <p:txBody>
          <a:bodyPr>
            <a:normAutofit fontScale="92500" lnSpcReduction="20000"/>
          </a:bodyPr>
          <a:lstStyle/>
          <a:p>
            <a:r>
              <a:rPr lang="en-US" sz="3600" b="1" dirty="0" err="1"/>
              <a:t>Tensorflow</a:t>
            </a:r>
            <a:r>
              <a:rPr lang="en-US" sz="3600" dirty="0"/>
              <a:t>: A more powerful tensor </a:t>
            </a:r>
            <a:r>
              <a:rPr lang="en-US" sz="3600" dirty="0"/>
              <a:t>library</a:t>
            </a:r>
            <a:br>
              <a:rPr lang="en-US" sz="3600" dirty="0"/>
            </a:br>
            <a:r>
              <a:rPr lang="en-US" sz="3600" dirty="0">
                <a:hlinkClick r:id="rId2"/>
              </a:rPr>
              <a:t>https://www.tensorflow.org</a:t>
            </a:r>
            <a:r>
              <a:rPr lang="en-US" sz="3600" dirty="0" smtClean="0">
                <a:hlinkClick r:id="rId2"/>
              </a:rPr>
              <a:t>/</a:t>
            </a:r>
            <a:r>
              <a:rPr lang="en-US" sz="3600" dirty="0" smtClean="0"/>
              <a:t> </a:t>
            </a:r>
            <a:endParaRPr lang="en-US" sz="3600" dirty="0"/>
          </a:p>
          <a:p>
            <a:r>
              <a:rPr lang="en-US" sz="3600" b="1" dirty="0" err="1"/>
              <a:t>Dask</a:t>
            </a:r>
            <a:r>
              <a:rPr lang="en-US" sz="3600" dirty="0"/>
              <a:t>: Distributed </a:t>
            </a:r>
            <a:r>
              <a:rPr lang="en-US" sz="3600" dirty="0"/>
              <a:t>Python</a:t>
            </a:r>
            <a:br>
              <a:rPr lang="en-US" sz="3600" dirty="0"/>
            </a:br>
            <a:r>
              <a:rPr lang="en-US" sz="3600" dirty="0">
                <a:hlinkClick r:id="rId3"/>
              </a:rPr>
              <a:t>http://github.com/dask/dask</a:t>
            </a:r>
            <a:r>
              <a:rPr lang="en-US" sz="3600" dirty="0" smtClean="0">
                <a:hlinkClick r:id="rId3"/>
              </a:rPr>
              <a:t>/</a:t>
            </a:r>
            <a:r>
              <a:rPr lang="en-US" sz="3600" dirty="0" smtClean="0"/>
              <a:t> </a:t>
            </a:r>
            <a:endParaRPr lang="en-US" sz="3600" dirty="0"/>
          </a:p>
          <a:p>
            <a:r>
              <a:rPr lang="en-US" sz="3600" b="1" dirty="0"/>
              <a:t>Pyrex</a:t>
            </a:r>
            <a:r>
              <a:rPr lang="en-US" sz="3600" dirty="0"/>
              <a:t>: </a:t>
            </a:r>
            <a:r>
              <a:rPr lang="en-US" sz="3600" dirty="0" err="1" smtClean="0"/>
              <a:t>Cython’s</a:t>
            </a:r>
            <a:r>
              <a:rPr lang="en-US" sz="3600" dirty="0" smtClean="0"/>
              <a:t> parent project with a few different </a:t>
            </a:r>
            <a:r>
              <a:rPr lang="en-US" sz="3600" dirty="0" smtClean="0"/>
              <a:t>features </a:t>
            </a:r>
            <a:r>
              <a:rPr lang="en-US" sz="3600" dirty="0" smtClean="0">
                <a:hlinkClick r:id="rId4"/>
              </a:rPr>
              <a:t>http</a:t>
            </a:r>
            <a:r>
              <a:rPr lang="en-US" sz="3600" dirty="0">
                <a:hlinkClick r:id="rId4"/>
              </a:rPr>
              <a:t>://www.cosc.canterbury.ac.nz/~greg/python/Pyrex</a:t>
            </a:r>
            <a:r>
              <a:rPr lang="en-US" sz="3600" dirty="0" smtClean="0">
                <a:hlinkClick r:id="rId4"/>
              </a:rPr>
              <a:t>/</a:t>
            </a:r>
            <a:r>
              <a:rPr lang="en-US" sz="3600" dirty="0" smtClean="0"/>
              <a:t> </a:t>
            </a:r>
          </a:p>
          <a:p>
            <a:r>
              <a:rPr lang="en-US" sz="3600" b="1" dirty="0" smtClean="0"/>
              <a:t>PEP</a:t>
            </a:r>
            <a:r>
              <a:rPr lang="en-US" sz="3600" dirty="0" smtClean="0"/>
              <a:t>: A Python style guide for </a:t>
            </a:r>
            <a:r>
              <a:rPr lang="en-US" sz="3600" dirty="0" err="1" smtClean="0"/>
              <a:t>Pytonicness</a:t>
            </a:r>
            <a:r>
              <a:rPr lang="en-US" sz="3600" dirty="0"/>
              <a:t/>
            </a:r>
            <a:br>
              <a:rPr lang="en-US" sz="3600" dirty="0"/>
            </a:br>
            <a:r>
              <a:rPr lang="en-US" sz="3600" dirty="0">
                <a:hlinkClick r:id="rId5"/>
              </a:rPr>
              <a:t>https://www.python.org/dev/peps/pep-0008</a:t>
            </a:r>
            <a:r>
              <a:rPr lang="en-US" sz="3600" dirty="0" smtClean="0">
                <a:hlinkClick r:id="rId5"/>
              </a:rPr>
              <a:t>/</a:t>
            </a:r>
            <a:r>
              <a:rPr lang="en-US" sz="3600" dirty="0" smtClean="0"/>
              <a:t> </a:t>
            </a:r>
          </a:p>
          <a:p>
            <a:r>
              <a:rPr lang="en-US" sz="3600" b="1" dirty="0" err="1" smtClean="0"/>
              <a:t>SciPy</a:t>
            </a:r>
            <a:r>
              <a:rPr lang="en-US" sz="3600" dirty="0" smtClean="0"/>
              <a:t>: Scientific python ecosystem, home of </a:t>
            </a:r>
            <a:r>
              <a:rPr lang="en-US" sz="3600" dirty="0" err="1" smtClean="0"/>
              <a:t>Numpy</a:t>
            </a:r>
            <a:r>
              <a:rPr lang="en-US" sz="3600" dirty="0" smtClean="0"/>
              <a:t>, Pandas, </a:t>
            </a:r>
            <a:r>
              <a:rPr lang="en-US" sz="3600" dirty="0" err="1" smtClean="0"/>
              <a:t>Scikit</a:t>
            </a:r>
            <a:r>
              <a:rPr lang="en-US" sz="3600" dirty="0" smtClean="0"/>
              <a:t>, and more</a:t>
            </a:r>
          </a:p>
          <a:p>
            <a:pPr marL="0" indent="0">
              <a:buNone/>
            </a:pPr>
            <a:r>
              <a:rPr lang="en-US" sz="3600" dirty="0" smtClean="0">
                <a:hlinkClick r:id="rId6"/>
              </a:rPr>
              <a:t>   https</a:t>
            </a:r>
            <a:r>
              <a:rPr lang="en-US" sz="3600" dirty="0">
                <a:hlinkClick r:id="rId6"/>
              </a:rPr>
              <a:t>://www.scipy.org</a:t>
            </a:r>
            <a:r>
              <a:rPr lang="en-US" sz="3600" dirty="0" smtClean="0">
                <a:hlinkClick r:id="rId6"/>
              </a:rPr>
              <a:t>/</a:t>
            </a:r>
            <a:r>
              <a:rPr lang="en-US" sz="3600" dirty="0" smtClean="0"/>
              <a:t> </a:t>
            </a:r>
          </a:p>
          <a:p>
            <a:endParaRPr lang="en-US" sz="3600" dirty="0" smtClean="0"/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565738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904" y="2925445"/>
            <a:ext cx="10515600" cy="1325563"/>
          </a:xfrm>
        </p:spPr>
        <p:txBody>
          <a:bodyPr/>
          <a:lstStyle/>
          <a:p>
            <a:pPr algn="ctr"/>
            <a:r>
              <a:rPr lang="en-US" dirty="0" smtClean="0"/>
              <a:t>Challenge: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462271"/>
            <a:ext cx="10515600" cy="171469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dirty="0" smtClean="0"/>
              <a:t>Implement K-Nearest-Neighbors with your favorite Python </a:t>
            </a:r>
            <a:r>
              <a:rPr lang="en-US" sz="4000" dirty="0" smtClean="0"/>
              <a:t>technology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7295605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7032" y="5101717"/>
            <a:ext cx="10515600" cy="1325563"/>
          </a:xfrm>
        </p:spPr>
        <p:txBody>
          <a:bodyPr/>
          <a:lstStyle/>
          <a:p>
            <a:pPr algn="ctr"/>
            <a:r>
              <a:rPr lang="en-US" dirty="0" smtClean="0"/>
              <a:t>Thank You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713617" y="3244334"/>
            <a:ext cx="47647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https://github.com/Vyz333/Performance-Python</a:t>
            </a:r>
          </a:p>
        </p:txBody>
      </p:sp>
    </p:spTree>
    <p:extLst>
      <p:ext uri="{BB962C8B-B14F-4D97-AF65-F5344CB8AC3E}">
        <p14:creationId xmlns:p14="http://schemas.microsoft.com/office/powerpoint/2010/main" val="19748546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1DF52C15-6E9E-4BBF-951D-D63B9A41645C}"/>
              </a:ext>
            </a:extLst>
          </p:cNvPr>
          <p:cNvSpPr/>
          <p:nvPr/>
        </p:nvSpPr>
        <p:spPr>
          <a:xfrm>
            <a:off x="6281" y="19723"/>
            <a:ext cx="13558887" cy="698652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RNGooglePlacePickerModule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extends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ReactContextBaseJavaModule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implements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…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 lvl="1"/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onActivityResult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final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Activity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activity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final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requestCode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final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resultCode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…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 lvl="2"/>
            <a:r>
              <a:rPr lang="en-US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mCallback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|| </a:t>
            </a:r>
            <a:r>
              <a:rPr 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requestCode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!= REQUEST_PLACE_PICKER) {</a:t>
            </a:r>
          </a:p>
          <a:p>
            <a:pPr lvl="2"/>
            <a:r>
              <a:rPr lang="en-US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	return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lvl="2"/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lvl="2"/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response = </a:t>
            </a:r>
            <a:r>
              <a:rPr lang="en-US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Arguments</a:t>
            </a:r>
            <a:r>
              <a:rPr 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createMap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pPr lvl="2"/>
            <a:r>
              <a:rPr lang="en-US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resultCode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 lvl="3"/>
            <a:r>
              <a:rPr lang="en-US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response</a:t>
            </a:r>
            <a:r>
              <a:rPr 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putString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"error"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"Google Maps not setup correctly. Did you forget the API …</a:t>
            </a:r>
            <a:endParaRPr 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lvl="3"/>
            <a:r>
              <a:rPr lang="en-US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mCallback</a:t>
            </a:r>
            <a:r>
              <a:rPr 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invoke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(response);</a:t>
            </a:r>
          </a:p>
          <a:p>
            <a:pPr lvl="2"/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 </a:t>
            </a:r>
            <a:r>
              <a:rPr lang="en-US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resultCode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Activity</a:t>
            </a:r>
            <a:r>
              <a:rPr 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RESULT_OK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 lvl="3"/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final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Place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place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PlacePicker</a:t>
            </a:r>
            <a:r>
              <a:rPr 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getPlace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(data, </a:t>
            </a:r>
            <a:r>
              <a:rPr 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reactContext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lvl="3"/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final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CharSequence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address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place</a:t>
            </a:r>
            <a:r>
              <a:rPr 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getAddress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pPr lvl="3"/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final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LatLng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coordinate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place</a:t>
            </a:r>
            <a:r>
              <a:rPr 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getLatLng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pPr lvl="3"/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final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CharSequence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place</a:t>
            </a:r>
            <a:r>
              <a:rPr 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getName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pPr lvl="3"/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final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CharSequence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place</a:t>
            </a:r>
            <a:r>
              <a:rPr 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getId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pPr lvl="3"/>
            <a:r>
              <a:rPr lang="en-US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response</a:t>
            </a:r>
            <a:r>
              <a:rPr 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putString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"address"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address</a:t>
            </a:r>
            <a:r>
              <a:rPr 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toString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pPr lvl="3"/>
            <a:r>
              <a:rPr lang="en-US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response</a:t>
            </a:r>
            <a:r>
              <a:rPr 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putDouble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"latitude"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coordinate</a:t>
            </a:r>
            <a:r>
              <a:rPr 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latitude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lvl="3"/>
            <a:r>
              <a:rPr lang="en-US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response</a:t>
            </a:r>
            <a:r>
              <a:rPr 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putDouble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"longitude"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coordinate</a:t>
            </a:r>
            <a:r>
              <a:rPr 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longitude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lvl="3"/>
            <a:r>
              <a:rPr lang="en-US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response</a:t>
            </a:r>
            <a:r>
              <a:rPr 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putString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"name"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toString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pPr lvl="3"/>
            <a:r>
              <a:rPr lang="en-US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response</a:t>
            </a:r>
            <a:r>
              <a:rPr 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putString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google_id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toString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pPr lvl="3"/>
            <a:r>
              <a:rPr lang="en-US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mCallback</a:t>
            </a:r>
            <a:r>
              <a:rPr 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invoke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(response);</a:t>
            </a:r>
          </a:p>
          <a:p>
            <a:pPr lvl="2"/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 </a:t>
            </a:r>
            <a:r>
              <a:rPr lang="en-US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 lvl="3"/>
            <a:r>
              <a:rPr lang="en-US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response</a:t>
            </a:r>
            <a:r>
              <a:rPr 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putBoolean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didCancel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lvl="3"/>
            <a:r>
              <a:rPr lang="en-US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mCallback</a:t>
            </a:r>
            <a:r>
              <a:rPr 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invoke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(response);</a:t>
            </a:r>
          </a:p>
          <a:p>
            <a:pPr lvl="3"/>
            <a:r>
              <a:rPr lang="en-US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lvl="2"/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lvl="1"/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...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00DE9173-2BB3-4EEA-B4B1-93DA27280E95}"/>
              </a:ext>
            </a:extLst>
          </p:cNvPr>
          <p:cNvSpPr txBox="1"/>
          <p:nvPr/>
        </p:nvSpPr>
        <p:spPr>
          <a:xfrm>
            <a:off x="6438507" y="6483031"/>
            <a:ext cx="27964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The early 2000’s…</a:t>
            </a:r>
          </a:p>
        </p:txBody>
      </p:sp>
      <p:pic>
        <p:nvPicPr>
          <p:cNvPr id="3075" name="Picture 3" descr="Image result for snoop dogg gif">
            <a:extLst>
              <a:ext uri="{FF2B5EF4-FFF2-40B4-BE49-F238E27FC236}">
                <a16:creationId xmlns:a16="http://schemas.microsoft.com/office/drawing/2014/main" xmlns="" id="{A68350C9-0443-49A7-9DAE-464ADCF613F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0709" y="4224951"/>
            <a:ext cx="2762250" cy="278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04379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mash Keyboard GIFs - Find &amp; Share on GIPHY">
            <a:extLst>
              <a:ext uri="{FF2B5EF4-FFF2-40B4-BE49-F238E27FC236}">
                <a16:creationId xmlns:a16="http://schemas.microsoft.com/office/drawing/2014/main" xmlns="" id="{FE7128A9-D2DA-44E6-88B3-8FB382E8405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5375" y="1248463"/>
            <a:ext cx="2381250" cy="1885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xmlns="" id="{B7370C27-4D77-458E-982B-720BFB0F3C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Late 2000’s …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29E2C5A2-4CC7-4CAA-AC55-9AB59F314AC9}"/>
              </a:ext>
            </a:extLst>
          </p:cNvPr>
          <p:cNvSpPr/>
          <p:nvPr/>
        </p:nvSpPr>
        <p:spPr>
          <a:xfrm>
            <a:off x="2309568" y="3563921"/>
            <a:ext cx="7861954" cy="267765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[</a:t>
            </a:r>
            <a:r>
              <a:rPr lang="en-US" sz="2400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  <a:r>
              <a:rPr lang="en-US" sz="2400" dirty="0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] + [</a:t>
            </a:r>
            <a:r>
              <a:rPr lang="en-US" sz="2400" dirty="0">
                <a:solidFill>
                  <a:srgbClr val="B5CEA8"/>
                </a:solidFill>
                <a:latin typeface="Consolas" panose="020B0609020204030204" pitchFamily="49" charset="0"/>
              </a:rPr>
              <a:t>3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  <a:r>
              <a:rPr lang="en-US" sz="2400" dirty="0">
                <a:solidFill>
                  <a:srgbClr val="B5CEA8"/>
                </a:solidFill>
                <a:latin typeface="Consolas" panose="020B0609020204030204" pitchFamily="49" charset="0"/>
              </a:rPr>
              <a:t>4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] </a:t>
            </a:r>
          </a:p>
          <a:p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&gt; </a:t>
            </a:r>
            <a:r>
              <a:rPr 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"1,23,4"</a:t>
            </a:r>
            <a:endParaRPr lang="en-US" sz="2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24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((</a:t>
            </a:r>
            <a:r>
              <a:rPr lang="en-US" sz="2400" dirty="0">
                <a:solidFill>
                  <a:srgbClr val="9CDCFE"/>
                </a:solidFill>
                <a:latin typeface="Consolas" panose="020B0609020204030204" pitchFamily="49" charset="0"/>
              </a:rPr>
              <a:t>A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 == </a:t>
            </a:r>
            <a:r>
              <a:rPr lang="en-US" sz="2400" dirty="0">
                <a:solidFill>
                  <a:srgbClr val="9CDCFE"/>
                </a:solidFill>
                <a:latin typeface="Consolas" panose="020B0609020204030204" pitchFamily="49" charset="0"/>
              </a:rPr>
              <a:t>B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) &amp;&amp; (</a:t>
            </a:r>
            <a:r>
              <a:rPr lang="en-US" sz="2400" dirty="0">
                <a:solidFill>
                  <a:srgbClr val="9CDCFE"/>
                </a:solidFill>
                <a:latin typeface="Consolas" panose="020B0609020204030204" pitchFamily="49" charset="0"/>
              </a:rPr>
              <a:t>A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 != </a:t>
            </a:r>
            <a:r>
              <a:rPr lang="en-US" sz="2400" dirty="0">
                <a:solidFill>
                  <a:srgbClr val="9CDCFE"/>
                </a:solidFill>
                <a:latin typeface="Consolas" panose="020B0609020204030204" pitchFamily="49" charset="0"/>
              </a:rPr>
              <a:t>B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))</a:t>
            </a:r>
          </a:p>
          <a:p>
            <a:r>
              <a:rPr lang="en-US" sz="2400" dirty="0">
                <a:solidFill>
                  <a:srgbClr val="4EC9B0"/>
                </a:solidFill>
                <a:latin typeface="Consolas" panose="020B0609020204030204" pitchFamily="49" charset="0"/>
              </a:rPr>
              <a:t>	console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2400" dirty="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sz="2400" dirty="0" err="1">
                <a:solidFill>
                  <a:srgbClr val="CE9178"/>
                </a:solidFill>
                <a:latin typeface="Consolas" panose="020B0609020204030204" pitchFamily="49" charset="0"/>
              </a:rPr>
              <a:t>Javascript</a:t>
            </a:r>
            <a:r>
              <a:rPr 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 nonsense"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2400" dirty="0">
                <a:solidFill>
                  <a:srgbClr val="C586C0"/>
                </a:solidFill>
                <a:latin typeface="Consolas" panose="020B0609020204030204" pitchFamily="49" charset="0"/>
              </a:rPr>
              <a:t>else</a:t>
            </a:r>
            <a:endParaRPr lang="en-US" sz="2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4EC9B0"/>
                </a:solidFill>
                <a:latin typeface="Consolas" panose="020B0609020204030204" pitchFamily="49" charset="0"/>
              </a:rPr>
              <a:t>	console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2400" dirty="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"What you would expect"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76761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29E10714-9EEC-4C45-A931-A68B5EDA2CF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mic Sans MS" panose="030F0702030302020204" pitchFamily="66" charset="0"/>
              </a:rPr>
              <a:t>“OOP is Dead”</a:t>
            </a:r>
          </a:p>
          <a:p>
            <a:pPr algn="ctr"/>
            <a:endParaRPr lang="en-US" dirty="0"/>
          </a:p>
        </p:txBody>
      </p:sp>
      <p:pic>
        <p:nvPicPr>
          <p:cNvPr id="4098" name="Picture 2" descr="Friedrich Nietzsche: Atheism for the Elite - YouTube">
            <a:extLst>
              <a:ext uri="{FF2B5EF4-FFF2-40B4-BE49-F238E27FC236}">
                <a16:creationId xmlns:a16="http://schemas.microsoft.com/office/drawing/2014/main" xmlns="" id="{2421D087-25E5-4629-B365-CB33FA972A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2369" y="3276600"/>
            <a:ext cx="6366933" cy="358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7AE89989-31F1-43F4-9244-B736295697BA}"/>
              </a:ext>
            </a:extLst>
          </p:cNvPr>
          <p:cNvSpPr txBox="1"/>
          <p:nvPr/>
        </p:nvSpPr>
        <p:spPr>
          <a:xfrm>
            <a:off x="5071232" y="5906632"/>
            <a:ext cx="2049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- The Internet, 2011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B5392C3D-BDD0-42AD-A3BA-232681E7E5DA}"/>
              </a:ext>
            </a:extLst>
          </p:cNvPr>
          <p:cNvSpPr/>
          <p:nvPr/>
        </p:nvSpPr>
        <p:spPr>
          <a:xfrm>
            <a:off x="3346516" y="5293820"/>
            <a:ext cx="393088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Comic Sans MS" panose="030F0702030302020204" pitchFamily="66" charset="0"/>
              </a:rPr>
              <a:t>“OOP is Dead”</a:t>
            </a:r>
          </a:p>
        </p:txBody>
      </p:sp>
    </p:spTree>
    <p:extLst>
      <p:ext uri="{BB962C8B-B14F-4D97-AF65-F5344CB8AC3E}">
        <p14:creationId xmlns:p14="http://schemas.microsoft.com/office/powerpoint/2010/main" val="1244228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arents Be Mindful: Jungle Book Is Intense - Seeing Dandy">
            <a:extLst>
              <a:ext uri="{FF2B5EF4-FFF2-40B4-BE49-F238E27FC236}">
                <a16:creationId xmlns:a16="http://schemas.microsoft.com/office/drawing/2014/main" xmlns="" id="{F9E077E4-E490-4279-A6DD-5967BFBE81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986" y="0"/>
            <a:ext cx="8664028" cy="4956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773ADA71-BE00-487C-A565-26ADE9D040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5717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8000" dirty="0">
                <a:latin typeface="Bauhaus 93" panose="04030905020B02020C02" pitchFamily="82" charset="0"/>
              </a:rPr>
              <a:t>What is Pythonic?</a:t>
            </a:r>
          </a:p>
        </p:txBody>
      </p:sp>
    </p:spTree>
    <p:extLst>
      <p:ext uri="{BB962C8B-B14F-4D97-AF65-F5344CB8AC3E}">
        <p14:creationId xmlns:p14="http://schemas.microsoft.com/office/powerpoint/2010/main" val="19420316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73ADA71-BE00-487C-A565-26ADE9D040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Pythonic</a:t>
            </a:r>
            <a:r>
              <a:rPr lang="en-US" dirty="0"/>
              <a:t>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4933B25F-4A4D-4849-9312-91F46A46737D}"/>
              </a:ext>
            </a:extLst>
          </p:cNvPr>
          <p:cNvSpPr/>
          <p:nvPr/>
        </p:nvSpPr>
        <p:spPr>
          <a:xfrm>
            <a:off x="1720687" y="1414562"/>
            <a:ext cx="9370985" cy="535531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608B4E"/>
                </a:solidFill>
                <a:effectLst/>
                <a:latin typeface="Consolas" panose="020B0609020204030204" pitchFamily="49" charset="0"/>
              </a:rPr>
              <a:t>/* </a:t>
            </a:r>
            <a:r>
              <a:rPr lang="en-US" b="0" dirty="0" smtClean="0">
                <a:solidFill>
                  <a:srgbClr val="608B4E"/>
                </a:solidFill>
                <a:effectLst/>
                <a:latin typeface="Consolas" panose="020B0609020204030204" pitchFamily="49" charset="0"/>
              </a:rPr>
              <a:t>C99 </a:t>
            </a:r>
            <a:r>
              <a:rPr lang="en-US" b="0" dirty="0">
                <a:solidFill>
                  <a:srgbClr val="608B4E"/>
                </a:solidFill>
                <a:effectLst/>
                <a:latin typeface="Consolas" panose="020B0609020204030204" pitchFamily="49" charset="0"/>
              </a:rPr>
              <a:t>*/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typedef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Pixel_t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 lvl="1"/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unsigned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r;</a:t>
            </a:r>
          </a:p>
          <a:p>
            <a:pPr lvl="1"/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unsigned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g;</a:t>
            </a:r>
          </a:p>
          <a:p>
            <a:pPr lvl="1"/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unsigned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b;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Pixel_t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#pragma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alias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image</a:t>
            </a:r>
            <a:r>
              <a:rPr lang="en-US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img_ptr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register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Pixel_t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* _Restrict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img_ptr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&amp;image;</a:t>
            </a:r>
          </a:p>
          <a:p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uint32fast_t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descriptor.height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++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 lvl="1"/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uint32fast_t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j =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j &lt;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descriptor.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++j) {</a:t>
            </a:r>
          </a:p>
          <a:p>
            <a:pPr lvl="2"/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img_ptr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image[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descriptor.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+j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;</a:t>
            </a:r>
          </a:p>
          <a:p>
            <a:pPr lvl="2"/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register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dirty="0" smtClean="0">
                <a:solidFill>
                  <a:srgbClr val="569CD6"/>
                </a:solidFill>
                <a:latin typeface="Consolas" panose="020B0609020204030204" pitchFamily="49" charset="0"/>
              </a:rPr>
              <a:t>float</a:t>
            </a:r>
            <a:r>
              <a:rPr lang="en-US" dirty="0" smtClean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avg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 (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img_ptr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img_ptr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img_ptr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)/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lvl="2"/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lvl="2"/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img_ptr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avg;</a:t>
            </a:r>
          </a:p>
          <a:p>
            <a:pPr lvl="2"/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img_ptr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avg;</a:t>
            </a:r>
          </a:p>
          <a:p>
            <a:pPr lvl="2"/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img_ptr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avg;</a:t>
            </a:r>
          </a:p>
          <a:p>
            <a:pPr lvl="1"/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5739134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73ADA71-BE00-487C-A565-26ADE9D040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What is Pythonic?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A9F20ACF-CC0F-40F8-B87A-9BF20AF2D7E5}"/>
              </a:ext>
            </a:extLst>
          </p:cNvPr>
          <p:cNvSpPr/>
          <p:nvPr/>
        </p:nvSpPr>
        <p:spPr>
          <a:xfrm>
            <a:off x="2362985" y="2736502"/>
            <a:ext cx="7466029" cy="138499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pt-BR" sz="2800" b="0" dirty="0">
                <a:solidFill>
                  <a:srgbClr val="608B4E"/>
                </a:solidFill>
                <a:effectLst/>
                <a:latin typeface="Consolas" panose="020B0609020204030204" pitchFamily="49" charset="0"/>
              </a:rPr>
              <a:t>// C++17</a:t>
            </a:r>
            <a:endParaRPr lang="pt-BR" sz="2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2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pt-BR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pt-BR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pt-BR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[&amp;r,&amp;g,&amp;b] : image)</a:t>
            </a:r>
          </a:p>
          <a:p>
            <a:r>
              <a:rPr lang="pt-BR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	r = g = b = (r + g + b)/</a:t>
            </a:r>
            <a:r>
              <a:rPr lang="pt-BR" sz="2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pt-BR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2500760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73ADA71-BE00-487C-A565-26ADE9D040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5717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8000" dirty="0">
                <a:latin typeface="Bauhaus 93" panose="04030905020B02020C02" pitchFamily="82" charset="0"/>
              </a:rPr>
              <a:t>Pythonic </a:t>
            </a:r>
            <a:r>
              <a:rPr lang="en-US" sz="8000" dirty="0">
                <a:latin typeface="+mn-lt"/>
              </a:rPr>
              <a:t>VS</a:t>
            </a:r>
            <a:r>
              <a:rPr lang="en-US" sz="8000" dirty="0">
                <a:latin typeface="Bauhaus 93" panose="04030905020B02020C02" pitchFamily="82" charset="0"/>
              </a:rPr>
              <a:t> </a:t>
            </a:r>
            <a:r>
              <a:rPr lang="en-US" sz="8000" dirty="0">
                <a:latin typeface="Algerian" panose="04020705040A02060702" pitchFamily="82" charset="0"/>
              </a:rPr>
              <a:t>Magical</a:t>
            </a:r>
          </a:p>
        </p:txBody>
      </p:sp>
      <p:pic>
        <p:nvPicPr>
          <p:cNvPr id="2050" name="Picture 2" descr="What is the difference between a legless lizard and a ...">
            <a:extLst>
              <a:ext uri="{FF2B5EF4-FFF2-40B4-BE49-F238E27FC236}">
                <a16:creationId xmlns:a16="http://schemas.microsoft.com/office/drawing/2014/main" xmlns="" id="{9A3F8F63-79DE-4E77-A650-F784EF0FDC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971" y="588193"/>
            <a:ext cx="5734050" cy="430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Monopoly guy">
            <a:extLst>
              <a:ext uri="{FF2B5EF4-FFF2-40B4-BE49-F238E27FC236}">
                <a16:creationId xmlns:a16="http://schemas.microsoft.com/office/drawing/2014/main" xmlns="" id="{4029EDBF-D3CE-4C0A-8E12-FB60D1D7F7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6258" y="525187"/>
            <a:ext cx="5267190" cy="4389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93460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504</TotalTime>
  <Words>427</Words>
  <Application>Microsoft Office PowerPoint</Application>
  <PresentationFormat>Widescreen</PresentationFormat>
  <Paragraphs>169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5" baseType="lpstr">
      <vt:lpstr>Algerian</vt:lpstr>
      <vt:lpstr>Arial</vt:lpstr>
      <vt:lpstr>Bauhaus 93</vt:lpstr>
      <vt:lpstr>Calibri</vt:lpstr>
      <vt:lpstr>Calibri Light</vt:lpstr>
      <vt:lpstr>Comic Sans MS</vt:lpstr>
      <vt:lpstr>Consolas</vt:lpstr>
      <vt:lpstr>Office Theme</vt:lpstr>
      <vt:lpstr>High-Performance Python</vt:lpstr>
      <vt:lpstr>Delegating Complexity &amp; Python</vt:lpstr>
      <vt:lpstr>PowerPoint Presentation</vt:lpstr>
      <vt:lpstr>Late 2000’s …</vt:lpstr>
      <vt:lpstr>PowerPoint Presentation</vt:lpstr>
      <vt:lpstr>What is Pythonic?</vt:lpstr>
      <vt:lpstr>What is Pythonic?</vt:lpstr>
      <vt:lpstr>What is Pythonic?</vt:lpstr>
      <vt:lpstr>Pythonic VS Magical</vt:lpstr>
      <vt:lpstr>Pythonic or Magical?</vt:lpstr>
      <vt:lpstr>Pythonic or Magical?</vt:lpstr>
      <vt:lpstr>Pythonic</vt:lpstr>
      <vt:lpstr>PowerPoint Presentation</vt:lpstr>
      <vt:lpstr>How Python works (generally)</vt:lpstr>
      <vt:lpstr>Top Slowdown Factors in Python</vt:lpstr>
      <vt:lpstr>Solutions</vt:lpstr>
      <vt:lpstr>General Pro-tips  I won’t be covering</vt:lpstr>
      <vt:lpstr>Numba: Magical speedups for Python</vt:lpstr>
      <vt:lpstr>PowerPoint Presentation</vt:lpstr>
      <vt:lpstr>Numpy</vt:lpstr>
      <vt:lpstr>Cython</vt:lpstr>
      <vt:lpstr>Existing Implementations:  The Best of Speedups</vt:lpstr>
      <vt:lpstr>Sample Algorithm:  K-means clustering for Iris Flowers</vt:lpstr>
      <vt:lpstr>K-means clustering</vt:lpstr>
      <vt:lpstr>More</vt:lpstr>
      <vt:lpstr>Challenge:</vt:lpstr>
      <vt:lpstr>Thank You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High-Performance Python</dc:title>
  <dc:creator>José de Arimatea</dc:creator>
  <cp:lastModifiedBy>Fuentes, Jose Luis Bismarck</cp:lastModifiedBy>
  <cp:revision>75</cp:revision>
  <dcterms:created xsi:type="dcterms:W3CDTF">2018-06-14T01:34:15Z</dcterms:created>
  <dcterms:modified xsi:type="dcterms:W3CDTF">2018-06-14T17:56:33Z</dcterms:modified>
</cp:coreProperties>
</file>